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029"/>
  <workbookPr/>
  <mc:AlternateContent xmlns:mc="http://schemas.openxmlformats.org/markup-compatibility/2006">
    <mc:Choice Requires="x15">
      <x15ac:absPath xmlns:x15ac="http://schemas.microsoft.com/office/spreadsheetml/2010/11/ac" url="https://wsponlinenam.sharepoint.com/sites/US-SUSTAINABILITYENERGY/GHGM_Domain/_Admin &amp; Planning/Working Files/Other/"/>
    </mc:Choice>
  </mc:AlternateContent>
  <xr:revisionPtr revIDLastSave="9" documentId="8_{2E5CEE10-E487-41B1-B448-D9BFB447A0C5}" xr6:coauthVersionLast="47" xr6:coauthVersionMax="47" xr10:uidLastSave="{EC08D925-5B75-4BA9-A197-7F87A8D1EC4C}"/>
  <bookViews>
    <workbookView xWindow="-120" yWindow="-120" windowWidth="29040" windowHeight="15720" activeTab="1" xr2:uid="{00000000-000D-0000-FFFF-FFFF00000000}"/>
  </bookViews>
  <sheets>
    <sheet name="Read Me First" sheetId="5" r:id="rId1"/>
    <sheet name="Form" sheetId="2" r:id="rId2"/>
    <sheet name="NAICS Code Dropdowns" sheetId="3" state="hidden" r:id="rId3"/>
    <sheet name="Scope 2 Sector Dropdowns" sheetId="4" state="hidden" r:id="rId4"/>
  </sheets>
  <definedNames>
    <definedName name="_xlnm._FilterDatabase" localSheetId="1" hidden="1">Form!$A$1:$E$179</definedName>
  </definedNames>
  <calcPr calcId="191028"/>
  <fileRecoveryPr repairLoad="1"/>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73" uniqueCount="305">
  <si>
    <t>SB 253 Scope 1 and Scope 2 Greenhouse Gas (GHG) Emissions Draft Reporting Template</t>
  </si>
  <si>
    <t>The Climate Corporate Data Accountability Act authorized by Senate Bill (SB) 253 (Wiener, 2023, codified in Health and Safety Code § 38532) applies to U.S. companies that do business in California with annual revenues in excess of $1 billion.</t>
  </si>
  <si>
    <t>This spreadsheet is formatted for Excel. If opened in GoogleSheets, we recommend downloading it as an Excel workbook.</t>
  </si>
  <si>
    <t>This is the first version of the draft Scope 1 and Scope 2 emissions template. CARB welcomes written comments on the draft template. Please submit your feedback to our public docket (closes October 27, 2025), or via the climatedisclosure@arb.ca.gov email. We also encourage you to read through the accompanying memo that is released alongside this template to understand its unique features.</t>
  </si>
  <si>
    <t>Data submitted to CARB pursuant to HSC § 38532 will be summarized for public transparency and review.</t>
  </si>
  <si>
    <t>SUPPORTING MATERIALS</t>
  </si>
  <si>
    <t>CARB GHG Inventory GWP Values</t>
  </si>
  <si>
    <t>US EPA Emissions Calculator</t>
  </si>
  <si>
    <t>GHG Protocol</t>
  </si>
  <si>
    <t>IN THIS SPREADSHEET</t>
  </si>
  <si>
    <t>Form tab</t>
  </si>
  <si>
    <t>Contains the data fields that CARB is proposing to collect from reporting entities regarding Scope 1 and Scope 2 greenhouse gas (GHG) emissions. The sheet can be loosely categorized into the following input values:</t>
  </si>
  <si>
    <t>Organization Information:</t>
  </si>
  <si>
    <t>Basic information of reporting entities.</t>
  </si>
  <si>
    <t>3rd Party Verification:</t>
  </si>
  <si>
    <t>Details on the assurance engagements performed by third-party assurance providers.</t>
  </si>
  <si>
    <t>Inventory Boundary:</t>
  </si>
  <si>
    <t>Information to determine the scope of the GHG emissions reported.</t>
  </si>
  <si>
    <t>Disclosure:</t>
  </si>
  <si>
    <t>Quantitative values of GHG emissions.</t>
  </si>
  <si>
    <t>Methods:</t>
  </si>
  <si>
    <t>Matrixes or indices used to calculate GHG emissions.</t>
  </si>
  <si>
    <t>Miniscule Sources / de minimus:</t>
  </si>
  <si>
    <t>Emissions excluded based on specific materiality thresholds.</t>
  </si>
  <si>
    <t>MRR fields:</t>
  </si>
  <si>
    <t>Disclosure of potential reporting obligation under the MRR program.</t>
  </si>
  <si>
    <t>Emission Reductions:</t>
  </si>
  <si>
    <t>Disclosure of emission reductions from direct contracts of renewable electricity and renewable gas. Reporting entities should fill out their full Scope 1 and 2 emissions in their designated fields, separate from accounting for emission reduction opportunities. For emission reduction estimations from renewable electricity and renewable gas, utilize an emission factor of zero units of CO₂e per unit of energy, consistent with treatment under California's Greenhouse Gas Inventory.</t>
  </si>
  <si>
    <t xml:space="preserve">The form tab also contains optional fields which can be voluntarily filled out by interested stakeholders. CARB may consider making some of the fields "required" in subsequent reporting years. </t>
  </si>
  <si>
    <t>Note: Some fields may have a dropdown box prompting reporting entities to select among the options provided.</t>
  </si>
  <si>
    <t>KEY DEFINITIONS</t>
  </si>
  <si>
    <t>Emission Intensity</t>
  </si>
  <si>
    <t xml:space="preserve">Emission intensity is a way of expressing GHG emissions relative to a unit of activity or output. Instead of looking only at the absolute amount of emissions, emission intensity normalizes it to show how “carbon efficient” an organization, product, or process is. </t>
  </si>
  <si>
    <t>Source: World Bank</t>
  </si>
  <si>
    <t>Materiality Threshold</t>
  </si>
  <si>
    <t xml:space="preserve">A materiality threshold is a rule you set to decide which emission sources are so small (immaterial) that they do not need to be included in the inventory because their exclusion will not significantly affect the accuracy of the report. </t>
  </si>
  <si>
    <t>Source: GHG Protocol</t>
  </si>
  <si>
    <t>Organtional Boundary Approach (see more detailed classification in the GHG Protocol)</t>
  </si>
  <si>
    <t>Equity Share Approach:
A company accounts for GHG emissions from operations according to its share of equity in the operation.</t>
  </si>
  <si>
    <t>Financial Control Approach:
A company has financial control over the operation if the former has the ability to direct the financial and operating policies of the latter with a view to gaining economic benefits from its activities.</t>
  </si>
  <si>
    <t>Operational Control Approach:
A company has operational control over an operation if the former or one of its subsidiaries has the full authority to introduce and implement its operating policies at the operation.</t>
  </si>
  <si>
    <t>Emission Factor</t>
  </si>
  <si>
    <t>An emission factor is a numerical value that represents the amount of a greenhouse gas (GHG) emitted per unit of activity. E.g. Emissions (CO₂e) = Activity Data × Emission Factor.</t>
  </si>
  <si>
    <t>Source: US EPA</t>
  </si>
  <si>
    <t xml:space="preserve">Global Warming Potential </t>
  </si>
  <si>
    <r>
      <rPr>
        <sz val="12"/>
        <color rgb="FF000000"/>
        <rFont val="Arial"/>
        <family val="2"/>
        <scheme val="minor"/>
      </rPr>
      <t>Global Warming Potential (GWP) is a metric used to compare how much heat a GHG traps in the atmosphere relative to carbon dioxide, and allows calculation of a normalized metric called carbon dioxide equivalent (CO</t>
    </r>
    <r>
      <rPr>
        <vertAlign val="subscript"/>
        <sz val="12"/>
        <color rgb="FF000000"/>
        <rFont val="Arial"/>
        <family val="2"/>
        <scheme val="minor"/>
      </rPr>
      <t>2</t>
    </r>
    <r>
      <rPr>
        <sz val="12"/>
        <color rgb="FF000000"/>
        <rFont val="Arial"/>
        <family val="2"/>
        <scheme val="minor"/>
      </rPr>
      <t>e). Reporting entities should utilize the AR4 GWP values (see link in cell C42).</t>
    </r>
  </si>
  <si>
    <t>Source: CARB GHG Inventory</t>
  </si>
  <si>
    <t>Stationary Combustion (Scope 1)</t>
  </si>
  <si>
    <t>Emissions from combustion of fuels in stationary sources for generation of electricity, heat, or steam, e.g., boilders, furnaces, turbines.</t>
  </si>
  <si>
    <t>Mobile Combustion (Scope 1)</t>
  </si>
  <si>
    <t>Emissions from the combustion of fuels in company owned/controleed mobile combustion sources, e.g., trucks, ships, airplanes, and cars.</t>
  </si>
  <si>
    <t>Process Emissions (Scope 1)</t>
  </si>
  <si>
    <t>Emissions from manufacture or processing of chemicals and materials, e.g., cement, aluminum, and waste processing.</t>
  </si>
  <si>
    <t>Fugitive Emissions (Scope 1)</t>
  </si>
  <si>
    <t>Emissions from intentional or unintentional releases, e.g., equipment leaks from joints, seals, or packing; methane emissions from coal mines and venting.</t>
  </si>
  <si>
    <t>Location-based Method (Scope 2)</t>
  </si>
  <si>
    <t>This method reflects the average emissions intensity of grids on which energy consumption occurs (using grid-average emission factor data).</t>
  </si>
  <si>
    <t>Source: GHG Protocol Scope 2 Guidance</t>
  </si>
  <si>
    <t>Market-based Method (Scope 2)</t>
  </si>
  <si>
    <t>This method reflects emissions from electricity that companies have purposefully chosen (using emission factor derived from contractual instruments).</t>
  </si>
  <si>
    <t>Biogenic Emissions</t>
  </si>
  <si>
    <t>Emissions from combustion of biogenic materials, including biomass, biofuels, and biogas.</t>
  </si>
  <si>
    <r>
      <rPr>
        <b/>
        <sz val="12"/>
        <color rgb="FF000000"/>
        <rFont val="Arial"/>
        <family val="2"/>
        <scheme val="minor"/>
      </rPr>
      <t>Disclaimer:</t>
    </r>
    <r>
      <rPr>
        <sz val="12"/>
        <color rgb="FF000000"/>
        <rFont val="Arial"/>
        <family val="2"/>
        <scheme val="minor"/>
      </rPr>
      <t xml:space="preserve"> This Template is provided to assist entities in submission of information. The template does not modify, replace, or supersede the statutes and does not impose requirements on anyone. It does not constitute legal advice and does not define any legal relationships, is not a policy, and does not create, expand, limit, waive, or interpret any legal rights or obligations. It is the regulated entity's responsibility to understand and comply with the legal requirements. The definitions are provided as courtesy to help guide regulated entities but do not have the force of law. CARB reserves the right to revise this template at any time. </t>
    </r>
  </si>
  <si>
    <t>Category</t>
  </si>
  <si>
    <t>Please fill in here.</t>
  </si>
  <si>
    <t>Data Type</t>
  </si>
  <si>
    <t>Question</t>
  </si>
  <si>
    <t>Trade Secret Information</t>
  </si>
  <si>
    <t>Dropdown</t>
  </si>
  <si>
    <t>Designate whether or not your report contains Trade Secret Information.</t>
  </si>
  <si>
    <t>Organization Information</t>
  </si>
  <si>
    <t>Text</t>
  </si>
  <si>
    <t>Enter the name of your entity.</t>
  </si>
  <si>
    <t>Enter the entity Employer Identification Number (EIN)</t>
  </si>
  <si>
    <t>Select your entity primary industry NAICS code (choose from the drop-down).</t>
  </si>
  <si>
    <t>Free Text</t>
  </si>
  <si>
    <t>Provide your entity website URL.</t>
  </si>
  <si>
    <t>Enter your headquarters office street address.</t>
  </si>
  <si>
    <t>Enter your headquarters office city.</t>
  </si>
  <si>
    <t>Enter your headquarters office state/province.</t>
  </si>
  <si>
    <t>Enter your headquarters office country.</t>
  </si>
  <si>
    <t>Numeric</t>
  </si>
  <si>
    <t>Enter your headquarters office postal code.</t>
  </si>
  <si>
    <t>Provide the name of the entity contact person.</t>
  </si>
  <si>
    <t>Provide the title/position of the entity contact person.</t>
  </si>
  <si>
    <t>Numeric (10 digits)</t>
  </si>
  <si>
    <t>Enter the phone number of the entity contact person (10 digits).</t>
  </si>
  <si>
    <t>Enter the email address of the entity contact person.</t>
  </si>
  <si>
    <t>Date</t>
  </si>
  <si>
    <t>Enter the date of verification (yyyy-mm-dd).</t>
  </si>
  <si>
    <t>3rd Party Verification</t>
  </si>
  <si>
    <t>Provide the name of the 3rd party assurance provider.</t>
  </si>
  <si>
    <t>Provide the email address of the 3rd party verifier.</t>
  </si>
  <si>
    <t>Provide the telephone number of the 3rd party verifier organization.</t>
  </si>
  <si>
    <t>Provide the address of the 3rd party verifier organization.</t>
  </si>
  <si>
    <t>Inventory Boundary</t>
  </si>
  <si>
    <t>Enter the start date of the reporting period (yyyy-mm-dd).</t>
  </si>
  <si>
    <t>Enter the end date of the reporting period (yyyy-mm-dd).</t>
  </si>
  <si>
    <t>Select the organizational boundary approach your company uses (Equity Share, Financial Control, Organizational Control)</t>
  </si>
  <si>
    <t>If you picked 'Equity Share' from above, provide a list of all obligated entities over which reporting company has equity share, financial control or operational control (separate each item in list with “, ”).</t>
  </si>
  <si>
    <t>If you picked 'Equity Share' from above, provide the percentage of equity share in legal entity.</t>
  </si>
  <si>
    <t>If you did NOT pick 'Equity Share' from above, provide a list of all obligated entities or facilities over which reporting company has financial control or operational control (separate each item in list with “, ”).</t>
  </si>
  <si>
    <t>Yes/No</t>
  </si>
  <si>
    <t>Does your subsidiary report separately from the parent company?</t>
  </si>
  <si>
    <t>If 'Yes' to the question above, provide details.</t>
  </si>
  <si>
    <t>Are any regions or specific facilities excluded from your organizational boundary?</t>
  </si>
  <si>
    <t>If Yes, identify and provide clarification for any GHGs that exist within your current year's operations and are being excluded.</t>
  </si>
  <si>
    <t>Indicate Yes or No to confirm whether Scope 1 – Stationary Combustion is included in your reporting boundary.</t>
  </si>
  <si>
    <t>Indicate Yes or No to confirm whether Scope 1 – Mobile Combustion is included in your reporting boundary.</t>
  </si>
  <si>
    <t>Indicate Yes or No to confirm whether Scope 1 – Process Emissions are included in your reporting boundary.</t>
  </si>
  <si>
    <t>Indicate Yes or No to confirm whether Scope 1 – Fugitive Emissions are included in your reporting boundary.</t>
  </si>
  <si>
    <t>Indicate Yes or No to confirm whether Scope 2 – Location-Based Purchased Electricity is included in your reporting boundary.</t>
  </si>
  <si>
    <t>Indicate Yes or No to confirm whether Scope 2 – Location-Based Purchased Heating is included in your reporting boundary.</t>
  </si>
  <si>
    <t>Indicate Yes or No to confirm whether Scope 2 – Location-Based Purchased Steam is included in your reporting boundary.</t>
  </si>
  <si>
    <t>Indicate Yes or No to confirm whether Scope 2 – Location-Based Purchased Cooling is included in your reporting boundary.</t>
  </si>
  <si>
    <t>Indicate Yes or No to confirm whether Scope 2 – Market-Based Purchased Electricity is included in your reporting boundary.</t>
  </si>
  <si>
    <t>Indicate Yes or No to confirm whether Scope 2 – Market-Based Purchased Heating is included in your reporting boundary.</t>
  </si>
  <si>
    <t>Indicate Yes or No to confirm whether Scope 2 – Market-Based Purchased Steam is included in your reporting boundary.</t>
  </si>
  <si>
    <t>Indicate Yes or No to confirm whether Scope 2 – Market-Based Purchased Cooling is included in your reporting boundary.</t>
  </si>
  <si>
    <t>Indicate whether your reporting boundary includes Direct Biogenic emissions (e.g., stationary, mobile).</t>
  </si>
  <si>
    <t>Indicate whether your reporting boundary includes Indirect Biogenic emissions, such as all location-based (electricity, heating, steam, cooling) and all market-based (electricity, heating, steam, cooling).</t>
  </si>
  <si>
    <t>Have any facilities, operations and/or emissions sources been excluded from this inventory?</t>
  </si>
  <si>
    <t>Disclosure</t>
  </si>
  <si>
    <t>Enter your Scope 1 total direct emissions (in mtCO₂e).</t>
  </si>
  <si>
    <t>Scope 1: Enter your total direct emissions from Mobile Combustion (in mtCO₂e).</t>
  </si>
  <si>
    <t>Scope 1: Enter your total direct emissions from Process Sources (in mtCO₂e).</t>
  </si>
  <si>
    <t>Scope 1: Enter your total direct emissions from Fugitive Sources (in mtCO₂e).</t>
  </si>
  <si>
    <t>Enter Scope 1 emission intensity per million dollars in revenue (in mtCO₂e/millions of dollars).</t>
  </si>
  <si>
    <t>Please confirm that all the reported Scope 1 emissions have been assured at the limited assurance level</t>
  </si>
  <si>
    <t>If no to previous response, provide an explanation</t>
  </si>
  <si>
    <t>Enter your Scope 2 total indirect emissions (in mtCO₂e).</t>
  </si>
  <si>
    <t>Scope 2: Enter your total indirect emissions from Purchased/Acquired Steam (in mtCO₂e).</t>
  </si>
  <si>
    <t>Scope 2: Enter your total indirect emissions from Purchased/Acquired Heating (in mtCO₂e).</t>
  </si>
  <si>
    <t>Scope 2: Enter your total indirect emissions from Purchased/Acquired Cooling (in mtCO₂e).</t>
  </si>
  <si>
    <t>Enter Scope 2 emission intensity per million dollars in revenue (in mtCO₂e/millions of dollars).</t>
  </si>
  <si>
    <t>Please confirm that all the reported Scope 2 emissions have been assured at the limited assurance level</t>
  </si>
  <si>
    <t>Enter your Scope 1 biogenic direct (combustion) emissions as total CO₂ (in mtCO₂).</t>
  </si>
  <si>
    <t>Methods</t>
  </si>
  <si>
    <t>Select the source of emissions factors you are using for Scope 1 from the drop-down menu</t>
  </si>
  <si>
    <t>Select the year for source of emissions factors (yyyy)</t>
  </si>
  <si>
    <t>If Other, specify.</t>
  </si>
  <si>
    <t>List the source of emissions factors and years you are using for Scope 2 (separate each item in list with “, ”).</t>
  </si>
  <si>
    <t>Enter the source of Global Warming Potential (GWP) factors you are using.</t>
  </si>
  <si>
    <t xml:space="preserve">Describe the calculation approach you are using (e.g., activity data × emission factor) </t>
  </si>
  <si>
    <t>Specify any process-specific calculations, including the tools or models used. Provide weblink for additional information</t>
  </si>
  <si>
    <t>Miniscule Sources / de minimis</t>
  </si>
  <si>
    <t>List any sources excluded based on the materiality threshold.</t>
  </si>
  <si>
    <t>Provide the quantity of emissions associated with sources excluded under the materiality threshold.</t>
  </si>
  <si>
    <t>MRR field</t>
  </si>
  <si>
    <t>Provide the California Mandatory Reporting Regulations (MRR) facility ID number(s) associated with your company (separate each item in list with “, ”).</t>
  </si>
  <si>
    <t>Emission Reductions</t>
  </si>
  <si>
    <t>Choose from the dropdown options if your company utilizes direct contracts for renewable electricity or renewable gas.</t>
  </si>
  <si>
    <t>Choose from the dropdown options if your company utilizes direct contracts for renewable electricity or renewable gas, if different from the previous row.</t>
  </si>
  <si>
    <t>If you picked 'Renewable Electricity' from above, enter total emission reductions from direct contracts for renewable electricity (in mtCO₂).</t>
  </si>
  <si>
    <t>If you picked 'Renewable Gas' from above, enter total emission reductions from direct contracts for renewable gas (in mtCO₂).</t>
  </si>
  <si>
    <t>OPTIONAL FIELDS</t>
  </si>
  <si>
    <t>Base Year (optional/discretionary)</t>
  </si>
  <si>
    <t>Enter the base year (yyyy).</t>
  </si>
  <si>
    <t>Enter the Scope 1 base year total emissions (in mtCO₂e).</t>
  </si>
  <si>
    <t>Enter the Scope 1 base year CO₂ emissions (in mtCO₂e).</t>
  </si>
  <si>
    <t>Enter the Scope 1 base year CH₄ emissions (in mtCO₂e).</t>
  </si>
  <si>
    <t>Enter the Scope 1 base year N₂O emissions (in mtCO₂e).</t>
  </si>
  <si>
    <t>Enter the Scope 1 base year HFC emissions (in mtCO₂e).</t>
  </si>
  <si>
    <t>Enter the Scope 1 base year PFC emissions (in mtCO₂e).</t>
  </si>
  <si>
    <t>Enter the Scope 1 base year SF₆ emissions (in mtCO₂e).</t>
  </si>
  <si>
    <t>Enter the Scope 2 base year total emissions (in mtCO₂e).</t>
  </si>
  <si>
    <t>Enter the Scope 2 base year CO₂ emissions (in mtCO₂e).</t>
  </si>
  <si>
    <t>Enter the Scope 2 base year CH₄ emissions (in mtCO₂e).</t>
  </si>
  <si>
    <t>Enter the Scope 2 base year N₂O emissions (in mtCO₂e).</t>
  </si>
  <si>
    <t>Enter the Scope 2 base year HFC emissions (in mtCO₂e).</t>
  </si>
  <si>
    <t>Enter the Scope 2 base year PFC emissions (in mtCO₂e).</t>
  </si>
  <si>
    <t>Enter the Scope 2 base year SF₆ emissions (in mtCO₂e).</t>
  </si>
  <si>
    <t>If the base year changed from the previous year, provide the reasoning (this is not needed in the first year but should be provided in subsequent years).</t>
  </si>
  <si>
    <t>Scope 1: Enter your total direct emissions from Agricultural Sources (in mtCO₂e).</t>
  </si>
  <si>
    <t>Reporting Protocol (optional/discretionary)</t>
  </si>
  <si>
    <t>Select the sector-specific guidance you are following.</t>
  </si>
  <si>
    <t>Scope 1 by CO2 e gases</t>
  </si>
  <si>
    <t>Enter your Scope 1 CO₂ direct emissions (in mtCO₂e).</t>
  </si>
  <si>
    <t>Enter your Scope 1 CH₄ direct emissions (in mtCO₂e).</t>
  </si>
  <si>
    <t>Enter your Scope 1 N₂O direct emissions (in mtCO₂e).</t>
  </si>
  <si>
    <t>Enter your Scope 1 HFC direct emissions (in mtCO₂e).</t>
  </si>
  <si>
    <t>Enter your Scope 1 PFC direct emissions (in mtCO₂e).</t>
  </si>
  <si>
    <t>Enter your Scope 1 SF₆ direct emissions (in mtCO₂e).</t>
  </si>
  <si>
    <t>Scope 2 by Co2 e gases</t>
  </si>
  <si>
    <t>Enter your Scope 2 CO₂ direct emissions (in mtCO₂e).</t>
  </si>
  <si>
    <t>Enter your Scope 2 CH₄ direct emissions (in mtCO₂e).</t>
  </si>
  <si>
    <t>Enter your Scope 2 N₂O direct emissions (in mtCO₂e).</t>
  </si>
  <si>
    <t>Enter your Scope 2 HFC direct emissions (in mtCO₂e).</t>
  </si>
  <si>
    <t>Enter your Scope 2 PFC direct emissions (in mtCO₂e).</t>
  </si>
  <si>
    <t>Enter your Scope 2 SF₆ direct emissions (in mtCO₂e).</t>
  </si>
  <si>
    <t>Scope 1 All sources and gas</t>
  </si>
  <si>
    <t>Scope 1: Enter your total direct emissions from Stationary Combustion – CO₂ (in mtCO₂e).</t>
  </si>
  <si>
    <t>Scope 1: Enter your total direct emissions from Stationary Combustion – CH₄ (in mtCO₂e).</t>
  </si>
  <si>
    <t>Scope 1: Enter your total direct emissions from Stationary Combustion – N₂O (in mtCO₂e).</t>
  </si>
  <si>
    <t>Scope 1: Enter your total direct emissions from Stationary Combustion – HFCs (in mtCO₂e).</t>
  </si>
  <si>
    <t>Scope 1: Enter your total direct emissions from Stationary Combustion – PFCs (in mtCO₂e).</t>
  </si>
  <si>
    <t>Scope 1: Enter your total direct emissions from Stationary Combustion – SF₆ (in mtCO₂e).</t>
  </si>
  <si>
    <t>Scope 1: Enter your total direct emissions from Mobile Combustion – CO₂ (in mtCO₂e).</t>
  </si>
  <si>
    <t>Scope 1: Enter your total direct emissions from Mobile Combustion – CH₄ (in mtCO₂e).</t>
  </si>
  <si>
    <t>Scope 1: Enter your total direct emissions from Mobile Combustion – N₂O (in mtCO₂e).</t>
  </si>
  <si>
    <t>Scope 1: Enter your total direct emissions from Mobile Combustion – HFCs (in mtCO₂e).</t>
  </si>
  <si>
    <t>Scope 1: Enter your total direct emissions from Mobile Combustion – PFCs (in mtCO₂e).</t>
  </si>
  <si>
    <t>Scope 1: Enter your total direct emissions from Mobile Combustion – SF₆ (in mtCO₂e).</t>
  </si>
  <si>
    <t>Scope 1: Enter your total direct emissions from Process Sources – CO₂ (in mtCO₂e).</t>
  </si>
  <si>
    <t>Scope 1: Enter your total direct emissions from Process Sources – CH₄ (in mtCO₂e).</t>
  </si>
  <si>
    <t>Scope 1: Enter your total direct emissions from Process Sources – N₂O (in mtCO₂e).</t>
  </si>
  <si>
    <t>Scope 1: Enter your total direct emissions from Process Sources – HFCs (in mtCO₂e).</t>
  </si>
  <si>
    <t>Scope 1: Enter your total direct emissions from Process Sources – PFCs (in mtCO₂e).</t>
  </si>
  <si>
    <t>Scope 1: Enter your total direct emissions from Process Sources – SF₆ (in mtCO₂e).</t>
  </si>
  <si>
    <t>Scope 1: Enter your total direct emissions from Fugitive Sources – CO₂ (in mtCO₂e).</t>
  </si>
  <si>
    <t>Scope 1: Enter your total direct emissions from Fugitive Sources – CH₄ (in mtCO₂e).</t>
  </si>
  <si>
    <t>Scope 1: Enter your total direct emissions from Fugitive Sources – N₂O (in mtCO₂e).</t>
  </si>
  <si>
    <t>Scope 1: Enter your total direct emissions from Fugitive Sources – HFCs (in mtCO₂e).</t>
  </si>
  <si>
    <t>Scope 1: Enter your total direct emissions from Fugitive Sources – PFCs (in mtCO₂e).</t>
  </si>
  <si>
    <t>Scope 1: Enter your total direct emissions from Fugitive Sources – SF₆ (in mtCO₂e).</t>
  </si>
  <si>
    <t>Scope 1: Enter your total direct emissions from Agricultural Sources – CO₂ (in mtCO₂e).</t>
  </si>
  <si>
    <t>Scope 1: Enter your total direct emissions from Agricultural Sources – CH₄ (in mtCO₂e).</t>
  </si>
  <si>
    <t>Scope 1: Enter your total direct emissions from Agricultural Sources – N₂O (in mtCO₂e).</t>
  </si>
  <si>
    <t>Scope 1: Enter your total direct emissions from Agricultural Sources – HFCs (in mtCO₂e).</t>
  </si>
  <si>
    <t>Scope 1: Enter your total direct emissions from Agricultural Sources – PFCs (in mtCO₂e).</t>
  </si>
  <si>
    <t>Scope 1: Enter your total direct emissions from Agricultural Sources – SF₆ (in mtCO₂e).</t>
  </si>
  <si>
    <t>Scope 2 All sources and gas</t>
  </si>
  <si>
    <t>Scope 2: Enter your total indirect emissions from Purchased/Acquired Electricity (in mtCO₂e).</t>
  </si>
  <si>
    <t>Scope 2: Enter your indirect emissions from Purchased/Acquired Electricity – CO₂ (in mtCO₂e).</t>
  </si>
  <si>
    <t>Scope 2: Enter your indirect emissions from Purchased/Acquired Electricity – CH₄ (in mtCO₂e).</t>
  </si>
  <si>
    <t>Scope 2: Enter your indirect emissions from Purchased/Acquired Electricity – N₂O (in mtCO₂e).</t>
  </si>
  <si>
    <t>Scope 2: Enter your indirect emissions from Purchased/Acquired Electricity – HFCs (in mtCO₂e).</t>
  </si>
  <si>
    <t>Scope 2: Enter your indirect emissions from Purchased/Acquired Electricity – PFCs (in mtCO₂e).</t>
  </si>
  <si>
    <t>Scope 2: Enter your indirect emissions from Purchased/Acquired Electricity – SF₆ (in mtCO₂e).</t>
  </si>
  <si>
    <t>Scope 2: Enter your indirect emissions from Purchased/Acquired Steam – CO₂ (in mtCO₂e).</t>
  </si>
  <si>
    <t>Scope 2: Enter your indirect emissions from Purchased/Acquired Steam – CH₄ (in mtCO₂e).</t>
  </si>
  <si>
    <t>Scope 2: Enter your indirect emissions from Purchased/Acquired Steam – N₂O (in mtCO₂e).</t>
  </si>
  <si>
    <t>Scope 2: Enter your indirect emissions from Purchased/Acquired Steam – HFCs (in mtCO₂e).</t>
  </si>
  <si>
    <t>Scope 2: Enter your indirect emissions from Purchased/Acquired Steam – PFCs (in mtCO₂e).</t>
  </si>
  <si>
    <t>Scope 2: Enter your indirect emissions from Purchased/Acquired Steam – SF₆ (in mtCO₂e).</t>
  </si>
  <si>
    <t>Scope 2: Enter your indirect emissions from Purchased/Acquired Heating – CO₂ (in mtCO₂e).</t>
  </si>
  <si>
    <t>Scope 2: Enter your indirect emissions from Purchased/Acquired Heating – CH₄ (in mtCO₂e).</t>
  </si>
  <si>
    <t>Scope 2: Enter your indirect emissions from Purchased/Acquired Heating – N₂O (in mtCO₂e).</t>
  </si>
  <si>
    <t>Scope 2: Enter your indirect emissions from Purchased/Acquired Heating – HFCs (in mtCO₂e).</t>
  </si>
  <si>
    <t>Scope 2: Enter your indirect emissions from Purchased/Acquired Heating – PFCs (in mtCO₂e).</t>
  </si>
  <si>
    <t>Scope 2: Enter your indirect emissions from Purchased/Acquired Heating – SF₆ (in mtCO₂e).</t>
  </si>
  <si>
    <t>Scope 2: Enter your indirect emissions from Purchased/Acquired Cooling – CO₂ (in mtCO₂e).</t>
  </si>
  <si>
    <t>Scope 2: Enter your indirect emissions from Purchased/Acquired Cooling – CH₄ (in mtCO₂e).</t>
  </si>
  <si>
    <t>Scope 2: Enter your indirect emissions from Purchased/Acquired Cooling – N₂O (in mtCO₂e).</t>
  </si>
  <si>
    <t>Scope 2: Enter your indirect emissions from Purchased/Acquired Cooling – HFCs (in mtCO₂e).</t>
  </si>
  <si>
    <t>Scope 2: Enter your indirect emissions from Purchased/Acquired Cooling – PFCs (in mtCO₂e).</t>
  </si>
  <si>
    <t>Scope 2: Enter your indirect emissions from Purchased/Acquired Cooling – SF₆ (in mtCO₂e).</t>
  </si>
  <si>
    <t>Enter Scope 2 emission intensity in revenue (in mtCO₂e/millions of dollars).</t>
  </si>
  <si>
    <t>Methods (optional/discretionary)</t>
  </si>
  <si>
    <t>Provide a qualitative or quantitative uncertainty and data quality assessment of the calculations and disclosures within your emissions inventory, in narrative form.</t>
  </si>
  <si>
    <t>Data quality</t>
  </si>
  <si>
    <t xml:space="preserve">Please rate the quality of the data used for this inventory (e.g. completeness, accuracy, consistency per GHG Protocol Chapter 1). </t>
  </si>
  <si>
    <t>Provide a short explanation of any limitations or uncertainties</t>
  </si>
  <si>
    <t>11 - Agriculture, Forestry, Fishing and Hunting,</t>
  </si>
  <si>
    <t>21 - Mining, Quarrying, and Oil and Gas Extraction,</t>
  </si>
  <si>
    <t>22 - Utilities,</t>
  </si>
  <si>
    <t>23 - Construction,</t>
  </si>
  <si>
    <t>31-33 - Manufacturing,</t>
  </si>
  <si>
    <t>42 - Wholesale Trade,</t>
  </si>
  <si>
    <t>44-45 - Retail Trade,</t>
  </si>
  <si>
    <t>48-49 - Transportation and Warehousing,</t>
  </si>
  <si>
    <t>51 - Information,</t>
  </si>
  <si>
    <t>52 - Finance and Insurance,</t>
  </si>
  <si>
    <t>53 - Real Estate and Rental and Leasing,</t>
  </si>
  <si>
    <t>54 - Professional, Scientific, and Technical Services,</t>
  </si>
  <si>
    <t>55 - Management of Companies and Enterprises,</t>
  </si>
  <si>
    <t>56 - Administrative and Support and Waste Management and Remediation Services,</t>
  </si>
  <si>
    <t>61 - Educational Services,</t>
  </si>
  <si>
    <t>62 - Health Care and Social Assistance,</t>
  </si>
  <si>
    <t>71 - Arts, Entertainment, and Recreation,</t>
  </si>
  <si>
    <t>72 - Accommodation and Food Services,</t>
  </si>
  <si>
    <t>81 - Other Services (except Public Administration),</t>
  </si>
  <si>
    <t>92 - Public Administration</t>
  </si>
  <si>
    <t>Scope 2</t>
  </si>
  <si>
    <t xml:space="preserve"> Land Sector and Removals</t>
  </si>
  <si>
    <t xml:space="preserve"> Product Standards</t>
  </si>
  <si>
    <t xml:space="preserve"> Estimating and Reporting Avoided Emissions </t>
  </si>
  <si>
    <t xml:space="preserve"> Public Sector</t>
  </si>
  <si>
    <t xml:space="preserve"> Potential Emissions from Fossil Fuel Reserves</t>
  </si>
  <si>
    <t xml:space="preserve"> Agriculture</t>
  </si>
  <si>
    <t xml:space="preserve"> GPC Supplemental Guidance for Forests and Trees</t>
  </si>
  <si>
    <t xml:space="preserve"> Land Use, Land-Use Change, and Forestry (LULUCF) Guidance for GHG Project Accounting</t>
  </si>
  <si>
    <t xml:space="preserve"> Grid Connected Electricity Projects</t>
  </si>
  <si>
    <t xml:space="preserve"> Other</t>
  </si>
  <si>
    <t>It seems that listed should only be entities in which the company has an equity share.</t>
  </si>
  <si>
    <t xml:space="preserve">The share can vary for different entities. Multiple entries would be needed. </t>
  </si>
  <si>
    <t>Recommend rewording: "Are any of your entity's operations (e.g. business units, regions or specific facilities) excluded from your organizational boundary?"</t>
  </si>
  <si>
    <t>Recommend rewording: "Are there any facilities, operations and/or emissions sources that are within your selected organizational boundary which have been excluded from this inventory?"</t>
  </si>
  <si>
    <t xml:space="preserve">The current wording doesn't align with the previous question and could cause confusion. Recommend rewording: "If 'Yes' to the question above, provide details." </t>
  </si>
  <si>
    <t>There is no row for total Stationary Combustion Emissions (in mtCO₂e), like for there is for the other categories</t>
  </si>
  <si>
    <t xml:space="preserve">It would be more valuable to provide the option to report base year emissions by category (e.g. Scope 1 stationary combustion, Scope 2 electricity) than by individual gas. </t>
  </si>
  <si>
    <t>I expect that the intention would be to say "If the base year emissions changed…"</t>
  </si>
  <si>
    <t xml:space="preserve">There are questions above asking if location-based and market-based emissions are included. Should there be space in these rows to report both location-based and market-based? If not, we recommend that the form specify which method must be reported, or allow the user to indicate which method is being reported. </t>
  </si>
  <si>
    <t>GHG Protocol has identified NF3 as a seventh GHG that should be reported. Should that be included in the form? (It would be included anywhere HFCs/PFCs/SF6 are included.)</t>
  </si>
  <si>
    <t xml:space="preserve">This appears to be a duplicate of row 176. Is this necessary? </t>
  </si>
  <si>
    <t>This row appears inadvertently included. It is a duplicate of row 139</t>
  </si>
  <si>
    <t>This could be multiple years. Suggest asking for the most common year.</t>
  </si>
  <si>
    <t xml:space="preserve">We recommend removing this requirement. Providing a full list of facilities will be quite unwieldy for a large company. It could be hundreds or thousands of facilities. It also does not appear that this detail is used elsewhere in the form.  </t>
  </si>
  <si>
    <t>Suggest mtCO₂e</t>
  </si>
  <si>
    <t xml:space="preserve">This gas is typically not applicable to this scope and category. We recommend removing the subtotal. Any emissions would be included in the total. </t>
  </si>
  <si>
    <t>If all fields below are optional, we suggest stating that explicitly.</t>
  </si>
  <si>
    <t>WSP Comments</t>
  </si>
  <si>
    <t xml:space="preserve">Rows 48 &amp; 118 seem to be duplicates. Likewise rows 49 &amp; 125 and rows 50 &amp; 132. Is this necessary? If so, then should there be a row here for stationary combustion (identical to row 112)? </t>
  </si>
  <si>
    <t xml:space="preserve">Rows 55 &amp; 154 seem to be duplicates. Likewise rows 56 &amp; 161 and rows 57 &amp; 168. Is this necessary? If so, then should there be a row here for purchased electricity (identical to row 147)? </t>
  </si>
  <si>
    <t>We recommend providing additional guidance here, such as "This could include details on the percent of emissions calculated using primary activity data calculated using estimated activity data."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x14ac:knownFonts="1">
    <font>
      <sz val="10"/>
      <color rgb="FF000000"/>
      <name val="Arial"/>
      <scheme val="minor"/>
    </font>
    <font>
      <sz val="10"/>
      <color rgb="FF000000"/>
      <name val="Arial"/>
      <family val="2"/>
      <scheme val="minor"/>
    </font>
    <font>
      <sz val="10"/>
      <color theme="2"/>
      <name val="Arial"/>
      <family val="2"/>
      <scheme val="minor"/>
    </font>
    <font>
      <sz val="8"/>
      <name val="Arial"/>
      <family val="2"/>
      <scheme val="minor"/>
    </font>
    <font>
      <b/>
      <sz val="10"/>
      <color rgb="FF000000"/>
      <name val="Arial"/>
      <family val="2"/>
      <scheme val="minor"/>
    </font>
    <font>
      <i/>
      <sz val="10"/>
      <color rgb="FF000000"/>
      <name val="Arial"/>
      <family val="2"/>
      <scheme val="minor"/>
    </font>
    <font>
      <u/>
      <sz val="10"/>
      <color theme="10"/>
      <name val="Arial"/>
      <family val="2"/>
      <scheme val="minor"/>
    </font>
    <font>
      <b/>
      <sz val="18"/>
      <color rgb="FF00B0F0"/>
      <name val="Arial"/>
      <family val="2"/>
      <scheme val="minor"/>
    </font>
    <font>
      <sz val="12"/>
      <color rgb="FF000000"/>
      <name val="Arial"/>
      <family val="2"/>
      <scheme val="minor"/>
    </font>
    <font>
      <b/>
      <sz val="12"/>
      <color rgb="FF000000"/>
      <name val="Arial"/>
      <family val="2"/>
      <scheme val="minor"/>
    </font>
    <font>
      <u/>
      <sz val="12"/>
      <color theme="10"/>
      <name val="Arial"/>
      <family val="2"/>
      <scheme val="minor"/>
    </font>
    <font>
      <b/>
      <sz val="14"/>
      <color rgb="FF000000"/>
      <name val="Arial"/>
      <family val="2"/>
      <scheme val="minor"/>
    </font>
    <font>
      <sz val="10"/>
      <name val="Arial"/>
      <family val="2"/>
      <scheme val="minor"/>
    </font>
    <font>
      <vertAlign val="subscript"/>
      <sz val="12"/>
      <color rgb="FF000000"/>
      <name val="Arial"/>
      <family val="2"/>
      <scheme val="minor"/>
    </font>
    <font>
      <i/>
      <sz val="10"/>
      <color rgb="FF000000"/>
      <name val="Arial"/>
      <family val="2"/>
      <scheme val="minor"/>
    </font>
    <font>
      <sz val="12"/>
      <color rgb="FF000000"/>
      <name val="Arial"/>
      <family val="2"/>
      <scheme val="minor"/>
    </font>
    <font>
      <b/>
      <sz val="10"/>
      <color theme="2"/>
      <name val="Arial"/>
      <family val="2"/>
      <scheme val="minor"/>
    </font>
  </fonts>
  <fills count="4">
    <fill>
      <patternFill patternType="none"/>
    </fill>
    <fill>
      <patternFill patternType="gray125"/>
    </fill>
    <fill>
      <patternFill patternType="solid">
        <fgColor rgb="FF0070C0"/>
        <bgColor indexed="64"/>
      </patternFill>
    </fill>
    <fill>
      <patternFill patternType="solid">
        <fgColor rgb="FFFF0000"/>
        <bgColor indexed="64"/>
      </patternFill>
    </fill>
  </fills>
  <borders count="1">
    <border>
      <left/>
      <right/>
      <top/>
      <bottom/>
      <diagonal/>
    </border>
  </borders>
  <cellStyleXfs count="2">
    <xf numFmtId="0" fontId="0" fillId="0" borderId="0"/>
    <xf numFmtId="0" fontId="6" fillId="0" borderId="0" applyNumberFormat="0" applyFill="0" applyBorder="0" applyAlignment="0" applyProtection="0"/>
  </cellStyleXfs>
  <cellXfs count="26">
    <xf numFmtId="0" fontId="0" fillId="0" borderId="0" xfId="0"/>
    <xf numFmtId="0" fontId="1" fillId="0" borderId="0" xfId="0" applyFont="1"/>
    <xf numFmtId="0" fontId="2" fillId="2" borderId="0" xfId="0" applyFont="1" applyFill="1"/>
    <xf numFmtId="0" fontId="4" fillId="0" borderId="0" xfId="0" applyFont="1"/>
    <xf numFmtId="0" fontId="5" fillId="0" borderId="0" xfId="0" applyFont="1"/>
    <xf numFmtId="0" fontId="0" fillId="0" borderId="0" xfId="0" applyAlignment="1">
      <alignment wrapText="1"/>
    </xf>
    <xf numFmtId="0" fontId="0" fillId="0" borderId="0" xfId="0" applyAlignment="1">
      <alignment horizontal="left" wrapText="1"/>
    </xf>
    <xf numFmtId="0" fontId="8" fillId="0" borderId="0" xfId="0" applyFont="1"/>
    <xf numFmtId="0" fontId="8" fillId="0" borderId="0" xfId="0" applyFont="1" applyAlignment="1">
      <alignment wrapText="1"/>
    </xf>
    <xf numFmtId="0" fontId="8" fillId="0" borderId="0" xfId="0" applyFont="1" applyAlignment="1">
      <alignment vertical="center" wrapText="1"/>
    </xf>
    <xf numFmtId="0" fontId="6" fillId="0" borderId="0" xfId="1" applyAlignment="1">
      <alignment wrapText="1"/>
    </xf>
    <xf numFmtId="0" fontId="12" fillId="0" borderId="0" xfId="0" applyFont="1"/>
    <xf numFmtId="0" fontId="14" fillId="0" borderId="0" xfId="0" applyFont="1"/>
    <xf numFmtId="0" fontId="8" fillId="0" borderId="0" xfId="0" applyFont="1" applyAlignment="1">
      <alignment horizontal="left" wrapText="1"/>
    </xf>
    <xf numFmtId="0" fontId="7" fillId="0" borderId="0" xfId="0" applyFont="1" applyAlignment="1">
      <alignment horizontal="left" vertical="center" wrapText="1"/>
    </xf>
    <xf numFmtId="0" fontId="8" fillId="0" borderId="0" xfId="0" applyFont="1" applyAlignment="1">
      <alignment horizontal="left" wrapText="1"/>
    </xf>
    <xf numFmtId="0" fontId="11" fillId="0" borderId="0" xfId="0" applyFont="1" applyAlignment="1">
      <alignment horizontal="left" wrapText="1"/>
    </xf>
    <xf numFmtId="0" fontId="9" fillId="0" borderId="0" xfId="0" applyFont="1" applyAlignment="1">
      <alignment horizontal="left" wrapText="1"/>
    </xf>
    <xf numFmtId="0" fontId="8" fillId="0" borderId="0" xfId="0" applyFont="1" applyAlignment="1">
      <alignment horizontal="center" wrapText="1"/>
    </xf>
    <xf numFmtId="0" fontId="0" fillId="0" borderId="0" xfId="0" applyAlignment="1">
      <alignment horizontal="left" wrapText="1"/>
    </xf>
    <xf numFmtId="0" fontId="15" fillId="0" borderId="0" xfId="0" applyFont="1" applyAlignment="1">
      <alignment wrapText="1"/>
    </xf>
    <xf numFmtId="0" fontId="8" fillId="0" borderId="0" xfId="0" applyFont="1" applyAlignment="1">
      <alignment horizontal="left" vertical="center" wrapText="1"/>
    </xf>
    <xf numFmtId="0" fontId="10" fillId="0" borderId="0" xfId="1" applyFont="1" applyAlignment="1">
      <alignment horizontal="left" wrapText="1"/>
    </xf>
    <xf numFmtId="0" fontId="8" fillId="0" borderId="0" xfId="0" applyFont="1" applyAlignment="1">
      <alignment wrapText="1"/>
    </xf>
    <xf numFmtId="0" fontId="8" fillId="0" borderId="0" xfId="0" applyFont="1" applyAlignment="1">
      <alignment horizontal="left"/>
    </xf>
    <xf numFmtId="0" fontId="16" fillId="3" borderId="0" xfId="0" applyFont="1" applyFill="1"/>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Sheets">
  <a:themeElements>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8" Type="http://schemas.openxmlformats.org/officeDocument/2006/relationships/hyperlink" Target="https://www.epa.gov/air-emissions-factors-and-quantification/basic-information-air-emissions-factors-and-quantification" TargetMode="External"/><Relationship Id="rId13" Type="http://schemas.openxmlformats.org/officeDocument/2006/relationships/hyperlink" Target="https://ghgprotocol.org/corporate-standard" TargetMode="External"/><Relationship Id="rId3" Type="http://schemas.openxmlformats.org/officeDocument/2006/relationships/hyperlink" Target="https://databank.worldbank.org/metadataglossary/world-development-indicators/series/EN.ATM.CO2E.PP.GD.KD" TargetMode="External"/><Relationship Id="rId7" Type="http://schemas.openxmlformats.org/officeDocument/2006/relationships/hyperlink" Target="https://ghgprotocol.org/corporate-standard" TargetMode="External"/><Relationship Id="rId12" Type="http://schemas.openxmlformats.org/officeDocument/2006/relationships/hyperlink" Target="https://ghgprotocol.org/corporate-standard" TargetMode="External"/><Relationship Id="rId17" Type="http://schemas.openxmlformats.org/officeDocument/2006/relationships/hyperlink" Target="https://ghgprotocol.org/sites/default/files/2023-03/Scope%202%20Guidance.pdf" TargetMode="External"/><Relationship Id="rId2" Type="http://schemas.openxmlformats.org/officeDocument/2006/relationships/hyperlink" Target="https://www.epa.gov/climateleadership/simplified-ghg-emissions-calculator" TargetMode="External"/><Relationship Id="rId16" Type="http://schemas.openxmlformats.org/officeDocument/2006/relationships/hyperlink" Target="https://ghgprotocol.org/sites/default/files/Scope2_ExecSum_Final.pdf" TargetMode="External"/><Relationship Id="rId1" Type="http://schemas.openxmlformats.org/officeDocument/2006/relationships/hyperlink" Target="https://ww2.arb.ca.gov/ghg-gwps" TargetMode="External"/><Relationship Id="rId6" Type="http://schemas.openxmlformats.org/officeDocument/2006/relationships/hyperlink" Target="https://ghgprotocol.org/corporate-standard" TargetMode="External"/><Relationship Id="rId11" Type="http://schemas.openxmlformats.org/officeDocument/2006/relationships/hyperlink" Target="https://ghgprotocol.org/corporate-standard" TargetMode="External"/><Relationship Id="rId5" Type="http://schemas.openxmlformats.org/officeDocument/2006/relationships/hyperlink" Target="https://ghgprotocol.org/corporate-standard" TargetMode="External"/><Relationship Id="rId15" Type="http://schemas.openxmlformats.org/officeDocument/2006/relationships/hyperlink" Target="https://ghgprotocol.org/sites/default/files/Scope2_ExecSum_Final.pdf" TargetMode="External"/><Relationship Id="rId10" Type="http://schemas.openxmlformats.org/officeDocument/2006/relationships/hyperlink" Target="https://ghgprotocol.org/corporate-standard" TargetMode="External"/><Relationship Id="rId4" Type="http://schemas.openxmlformats.org/officeDocument/2006/relationships/hyperlink" Target="https://ghgprotocol.org/corporate-standard" TargetMode="External"/><Relationship Id="rId9" Type="http://schemas.openxmlformats.org/officeDocument/2006/relationships/hyperlink" Target="https://ww2.arb.ca.gov/ghg-gwps" TargetMode="External"/><Relationship Id="rId14" Type="http://schemas.openxmlformats.org/officeDocument/2006/relationships/hyperlink" Target="https://ghgprotocol.org/corporate-standard"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5E0781-AF50-4AED-B5AA-6951FA152DDE}">
  <dimension ref="A1:C55"/>
  <sheetViews>
    <sheetView workbookViewId="0">
      <selection activeCell="D1" sqref="D1:D1048576"/>
    </sheetView>
  </sheetViews>
  <sheetFormatPr defaultColWidth="9.140625" defaultRowHeight="12.75" x14ac:dyDescent="0.2"/>
  <cols>
    <col min="1" max="1" width="35.5703125" style="6" customWidth="1"/>
    <col min="2" max="2" width="96.28515625" style="6" customWidth="1"/>
    <col min="3" max="3" width="38.42578125" style="5" customWidth="1"/>
    <col min="4" max="16384" width="9.140625" style="5"/>
  </cols>
  <sheetData>
    <row r="1" spans="1:2" ht="50.25" customHeight="1" x14ac:dyDescent="0.2">
      <c r="A1" s="14" t="s">
        <v>0</v>
      </c>
      <c r="B1" s="14"/>
    </row>
    <row r="2" spans="1:2" ht="44.25" customHeight="1" x14ac:dyDescent="0.2">
      <c r="A2" s="15" t="s">
        <v>1</v>
      </c>
      <c r="B2" s="15"/>
    </row>
    <row r="3" spans="1:2" ht="15" x14ac:dyDescent="0.2">
      <c r="A3" s="15"/>
      <c r="B3" s="15"/>
    </row>
    <row r="4" spans="1:2" ht="22.5" customHeight="1" x14ac:dyDescent="0.2">
      <c r="A4" s="15" t="s">
        <v>2</v>
      </c>
      <c r="B4" s="15"/>
    </row>
    <row r="5" spans="1:2" ht="15" x14ac:dyDescent="0.2">
      <c r="A5" s="15"/>
      <c r="B5" s="15"/>
    </row>
    <row r="6" spans="1:2" ht="71.25" customHeight="1" x14ac:dyDescent="0.2">
      <c r="A6" s="23" t="s">
        <v>3</v>
      </c>
      <c r="B6" s="23"/>
    </row>
    <row r="7" spans="1:2" ht="15" x14ac:dyDescent="0.2">
      <c r="A7" s="15"/>
      <c r="B7" s="15"/>
    </row>
    <row r="8" spans="1:2" ht="15" x14ac:dyDescent="0.2">
      <c r="A8" s="24" t="s">
        <v>4</v>
      </c>
      <c r="B8" s="24"/>
    </row>
    <row r="9" spans="1:2" ht="15" x14ac:dyDescent="0.2">
      <c r="A9" s="15"/>
      <c r="B9" s="15"/>
    </row>
    <row r="10" spans="1:2" ht="18" x14ac:dyDescent="0.25">
      <c r="A10" s="16" t="s">
        <v>5</v>
      </c>
      <c r="B10" s="16"/>
    </row>
    <row r="11" spans="1:2" ht="15" x14ac:dyDescent="0.2">
      <c r="A11" s="22" t="s">
        <v>6</v>
      </c>
      <c r="B11" s="22"/>
    </row>
    <row r="12" spans="1:2" ht="15" x14ac:dyDescent="0.2">
      <c r="A12" s="22" t="s">
        <v>7</v>
      </c>
      <c r="B12" s="22"/>
    </row>
    <row r="13" spans="1:2" ht="15" x14ac:dyDescent="0.2">
      <c r="A13" s="22" t="s">
        <v>8</v>
      </c>
      <c r="B13" s="22"/>
    </row>
    <row r="14" spans="1:2" ht="15" x14ac:dyDescent="0.2">
      <c r="A14" s="15"/>
      <c r="B14" s="15"/>
    </row>
    <row r="15" spans="1:2" ht="18" x14ac:dyDescent="0.25">
      <c r="A15" s="16" t="s">
        <v>9</v>
      </c>
      <c r="B15" s="16"/>
    </row>
    <row r="16" spans="1:2" ht="30.75" customHeight="1" x14ac:dyDescent="0.25">
      <c r="A16" s="17" t="s">
        <v>10</v>
      </c>
      <c r="B16" s="17"/>
    </row>
    <row r="17" spans="1:2" ht="39.75" customHeight="1" x14ac:dyDescent="0.2">
      <c r="A17" s="15" t="s">
        <v>11</v>
      </c>
      <c r="B17" s="15"/>
    </row>
    <row r="18" spans="1:2" ht="15" x14ac:dyDescent="0.2">
      <c r="A18" s="18"/>
      <c r="B18" s="18"/>
    </row>
    <row r="19" spans="1:2" ht="15" x14ac:dyDescent="0.2">
      <c r="A19" s="7" t="s">
        <v>12</v>
      </c>
      <c r="B19" s="7" t="s">
        <v>13</v>
      </c>
    </row>
    <row r="20" spans="1:2" ht="15" x14ac:dyDescent="0.2">
      <c r="A20" s="7" t="s">
        <v>14</v>
      </c>
      <c r="B20" s="7" t="s">
        <v>15</v>
      </c>
    </row>
    <row r="21" spans="1:2" ht="15" x14ac:dyDescent="0.2">
      <c r="A21" s="7" t="s">
        <v>16</v>
      </c>
      <c r="B21" s="7" t="s">
        <v>17</v>
      </c>
    </row>
    <row r="22" spans="1:2" ht="15" x14ac:dyDescent="0.2">
      <c r="A22" s="7" t="s">
        <v>18</v>
      </c>
      <c r="B22" s="7" t="s">
        <v>19</v>
      </c>
    </row>
    <row r="23" spans="1:2" ht="15" x14ac:dyDescent="0.2">
      <c r="A23" s="7" t="s">
        <v>20</v>
      </c>
      <c r="B23" s="7" t="s">
        <v>21</v>
      </c>
    </row>
    <row r="24" spans="1:2" ht="15" x14ac:dyDescent="0.2">
      <c r="A24" s="7" t="s">
        <v>22</v>
      </c>
      <c r="B24" s="7" t="s">
        <v>23</v>
      </c>
    </row>
    <row r="25" spans="1:2" ht="15" x14ac:dyDescent="0.2">
      <c r="A25" s="7" t="s">
        <v>24</v>
      </c>
      <c r="B25" s="7" t="s">
        <v>25</v>
      </c>
    </row>
    <row r="26" spans="1:2" ht="102.75" customHeight="1" x14ac:dyDescent="0.2">
      <c r="A26" s="8" t="s">
        <v>26</v>
      </c>
      <c r="B26" s="8" t="s">
        <v>27</v>
      </c>
    </row>
    <row r="27" spans="1:2" ht="12.75" customHeight="1" x14ac:dyDescent="0.2">
      <c r="A27" s="13"/>
      <c r="B27" s="13"/>
    </row>
    <row r="28" spans="1:2" ht="49.5" customHeight="1" x14ac:dyDescent="0.2">
      <c r="A28" s="15" t="s">
        <v>28</v>
      </c>
      <c r="B28" s="15"/>
    </row>
    <row r="29" spans="1:2" ht="15" x14ac:dyDescent="0.2">
      <c r="A29" s="15"/>
      <c r="B29" s="15"/>
    </row>
    <row r="30" spans="1:2" ht="24" customHeight="1" x14ac:dyDescent="0.2">
      <c r="A30" s="15" t="s">
        <v>29</v>
      </c>
      <c r="B30" s="15"/>
    </row>
    <row r="31" spans="1:2" ht="15" x14ac:dyDescent="0.2">
      <c r="A31" s="15"/>
      <c r="B31" s="15"/>
    </row>
    <row r="32" spans="1:2" ht="24.75" customHeight="1" x14ac:dyDescent="0.2">
      <c r="A32" s="13"/>
      <c r="B32" s="13"/>
    </row>
    <row r="33" spans="1:3" x14ac:dyDescent="0.2">
      <c r="A33" s="19"/>
      <c r="B33" s="19"/>
    </row>
    <row r="34" spans="1:3" ht="18" x14ac:dyDescent="0.25">
      <c r="A34" s="16" t="s">
        <v>30</v>
      </c>
      <c r="B34" s="16"/>
    </row>
    <row r="35" spans="1:3" s="8" customFormat="1" ht="15" x14ac:dyDescent="0.2">
      <c r="A35" s="15"/>
      <c r="B35" s="15"/>
    </row>
    <row r="36" spans="1:3" s="8" customFormat="1" ht="55.5" customHeight="1" x14ac:dyDescent="0.2">
      <c r="A36" s="9" t="s">
        <v>31</v>
      </c>
      <c r="B36" s="8" t="s">
        <v>32</v>
      </c>
      <c r="C36" s="10" t="s">
        <v>33</v>
      </c>
    </row>
    <row r="37" spans="1:3" s="8" customFormat="1" ht="51.75" customHeight="1" x14ac:dyDescent="0.2">
      <c r="A37" s="9" t="s">
        <v>34</v>
      </c>
      <c r="B37" s="8" t="s">
        <v>35</v>
      </c>
      <c r="C37" s="10" t="s">
        <v>36</v>
      </c>
    </row>
    <row r="38" spans="1:3" s="8" customFormat="1" ht="51.75" customHeight="1" x14ac:dyDescent="0.2">
      <c r="A38" s="21" t="s">
        <v>37</v>
      </c>
      <c r="B38" s="13" t="s">
        <v>38</v>
      </c>
      <c r="C38" s="10" t="s">
        <v>36</v>
      </c>
    </row>
    <row r="39" spans="1:3" s="8" customFormat="1" ht="67.5" customHeight="1" x14ac:dyDescent="0.2">
      <c r="A39" s="21"/>
      <c r="B39" s="8" t="s">
        <v>39</v>
      </c>
      <c r="C39" s="10" t="s">
        <v>36</v>
      </c>
    </row>
    <row r="40" spans="1:3" s="8" customFormat="1" ht="51.75" customHeight="1" x14ac:dyDescent="0.2">
      <c r="A40" s="21"/>
      <c r="B40" s="8" t="s">
        <v>40</v>
      </c>
      <c r="C40" s="10" t="s">
        <v>36</v>
      </c>
    </row>
    <row r="41" spans="1:3" s="8" customFormat="1" ht="40.5" customHeight="1" x14ac:dyDescent="0.2">
      <c r="A41" s="9" t="s">
        <v>41</v>
      </c>
      <c r="B41" s="8" t="s">
        <v>42</v>
      </c>
      <c r="C41" s="10" t="s">
        <v>43</v>
      </c>
    </row>
    <row r="42" spans="1:3" s="8" customFormat="1" ht="64.5" x14ac:dyDescent="0.2">
      <c r="A42" s="9" t="s">
        <v>44</v>
      </c>
      <c r="B42" s="8" t="s">
        <v>45</v>
      </c>
      <c r="C42" s="10" t="s">
        <v>46</v>
      </c>
    </row>
    <row r="43" spans="1:3" s="8" customFormat="1" ht="30" x14ac:dyDescent="0.2">
      <c r="A43" s="13" t="s">
        <v>47</v>
      </c>
      <c r="B43" s="13" t="s">
        <v>48</v>
      </c>
      <c r="C43" s="10" t="s">
        <v>36</v>
      </c>
    </row>
    <row r="44" spans="1:3" s="8" customFormat="1" ht="30" x14ac:dyDescent="0.2">
      <c r="A44" s="13" t="s">
        <v>49</v>
      </c>
      <c r="B44" s="13" t="s">
        <v>50</v>
      </c>
      <c r="C44" s="10" t="s">
        <v>36</v>
      </c>
    </row>
    <row r="45" spans="1:3" s="8" customFormat="1" ht="30" x14ac:dyDescent="0.2">
      <c r="A45" s="13" t="s">
        <v>51</v>
      </c>
      <c r="B45" s="13" t="s">
        <v>52</v>
      </c>
      <c r="C45" s="10" t="s">
        <v>36</v>
      </c>
    </row>
    <row r="46" spans="1:3" s="8" customFormat="1" ht="30" x14ac:dyDescent="0.2">
      <c r="A46" s="13" t="s">
        <v>53</v>
      </c>
      <c r="B46" s="13" t="s">
        <v>54</v>
      </c>
      <c r="C46" s="10" t="s">
        <v>36</v>
      </c>
    </row>
    <row r="47" spans="1:3" s="8" customFormat="1" ht="30" x14ac:dyDescent="0.2">
      <c r="A47" s="13" t="s">
        <v>55</v>
      </c>
      <c r="B47" s="13" t="s">
        <v>56</v>
      </c>
      <c r="C47" s="10" t="s">
        <v>57</v>
      </c>
    </row>
    <row r="48" spans="1:3" s="8" customFormat="1" ht="30" x14ac:dyDescent="0.2">
      <c r="A48" s="13" t="s">
        <v>58</v>
      </c>
      <c r="B48" s="13" t="s">
        <v>59</v>
      </c>
      <c r="C48" s="10" t="s">
        <v>57</v>
      </c>
    </row>
    <row r="49" spans="1:3" s="8" customFormat="1" ht="15" x14ac:dyDescent="0.2">
      <c r="A49" s="13" t="s">
        <v>60</v>
      </c>
      <c r="B49" s="13" t="s">
        <v>61</v>
      </c>
      <c r="C49" s="10" t="s">
        <v>57</v>
      </c>
    </row>
    <row r="50" spans="1:3" s="8" customFormat="1" ht="15" x14ac:dyDescent="0.2">
      <c r="A50" s="13"/>
      <c r="B50" s="13"/>
      <c r="C50" s="10"/>
    </row>
    <row r="51" spans="1:3" s="8" customFormat="1" ht="15" x14ac:dyDescent="0.2">
      <c r="A51" s="13"/>
      <c r="B51" s="13"/>
      <c r="C51" s="10"/>
    </row>
    <row r="52" spans="1:3" s="8" customFormat="1" ht="128.25" customHeight="1" x14ac:dyDescent="0.2">
      <c r="A52" s="20" t="s">
        <v>62</v>
      </c>
      <c r="B52" s="15"/>
    </row>
    <row r="53" spans="1:3" x14ac:dyDescent="0.2">
      <c r="A53" s="19"/>
      <c r="B53" s="19"/>
    </row>
    <row r="54" spans="1:3" x14ac:dyDescent="0.2">
      <c r="A54" s="19"/>
      <c r="B54" s="19"/>
    </row>
    <row r="55" spans="1:3" x14ac:dyDescent="0.2">
      <c r="A55" s="19"/>
      <c r="B55" s="19"/>
    </row>
  </sheetData>
  <mergeCells count="30">
    <mergeCell ref="A11:B11"/>
    <mergeCell ref="A12:B12"/>
    <mergeCell ref="A13:B13"/>
    <mergeCell ref="A6:B6"/>
    <mergeCell ref="A7:B7"/>
    <mergeCell ref="A9:B9"/>
    <mergeCell ref="A10:B10"/>
    <mergeCell ref="A8:B8"/>
    <mergeCell ref="A55:B55"/>
    <mergeCell ref="A30:B30"/>
    <mergeCell ref="A31:B31"/>
    <mergeCell ref="A28:B28"/>
    <mergeCell ref="A29:B29"/>
    <mergeCell ref="A52:B52"/>
    <mergeCell ref="A53:B53"/>
    <mergeCell ref="A54:B54"/>
    <mergeCell ref="A38:A40"/>
    <mergeCell ref="A33:B33"/>
    <mergeCell ref="A34:B34"/>
    <mergeCell ref="A35:B35"/>
    <mergeCell ref="A14:B14"/>
    <mergeCell ref="A15:B15"/>
    <mergeCell ref="A16:B16"/>
    <mergeCell ref="A17:B17"/>
    <mergeCell ref="A18:B18"/>
    <mergeCell ref="A1:B1"/>
    <mergeCell ref="A2:B2"/>
    <mergeCell ref="A3:B3"/>
    <mergeCell ref="A4:B4"/>
    <mergeCell ref="A5:B5"/>
  </mergeCells>
  <hyperlinks>
    <hyperlink ref="A11:B11" r:id="rId1" display="CARB GHG Inventory GWP Values_x0009_" xr:uid="{3A464BC2-363D-43E6-A870-410E970FAFB5}"/>
    <hyperlink ref="A12:B12" r:id="rId2" display="US EPA Emissions Calculator" xr:uid="{77175005-7264-49EB-9B0A-6DBF491A1A50}"/>
    <hyperlink ref="C36" r:id="rId3" xr:uid="{AF2A1216-ADE7-4521-ABF6-D82C0297182A}"/>
    <hyperlink ref="C37" r:id="rId4" xr:uid="{51D49DE1-DF88-4417-9F5A-7967F42C2AB4}"/>
    <hyperlink ref="C38" r:id="rId5" xr:uid="{1B4B5172-C73E-4040-AA5B-B7CED159E337}"/>
    <hyperlink ref="C39" r:id="rId6" xr:uid="{42D281BB-A1E6-4CEE-9BBE-019EF686FC5E}"/>
    <hyperlink ref="C40" r:id="rId7" xr:uid="{78F70EC8-F323-46D9-AB30-E28260349EF8}"/>
    <hyperlink ref="C41" r:id="rId8" xr:uid="{C6EFECDC-2DDF-4B46-87FE-10BBD3F3DDE6}"/>
    <hyperlink ref="C42" r:id="rId9" xr:uid="{85D55066-73A7-42AD-957A-699FA05B13C6}"/>
    <hyperlink ref="A13:B13" r:id="rId10" display="GHG Protocol" xr:uid="{B58372FE-E53D-4658-8BBE-9DB798F40CF4}"/>
    <hyperlink ref="C43" r:id="rId11" xr:uid="{423651B4-8962-4D12-9D3D-663DF1E41C8A}"/>
    <hyperlink ref="C44" r:id="rId12" xr:uid="{9C4D0D30-AB63-4BE1-9F50-6C8E0911C310}"/>
    <hyperlink ref="C45" r:id="rId13" xr:uid="{D5457A36-13DD-4C4B-BB85-F442411ADF2B}"/>
    <hyperlink ref="C46" r:id="rId14" xr:uid="{6B2917D7-8436-4D5E-89EE-B6E926C98321}"/>
    <hyperlink ref="C47" r:id="rId15" xr:uid="{6C26E231-7429-479A-9F8D-DAC57DE1DCC5}"/>
    <hyperlink ref="C48" r:id="rId16" xr:uid="{5A52939F-C31D-407B-996F-A8FA480FDC9B}"/>
    <hyperlink ref="C49" r:id="rId17" xr:uid="{5845394C-3D0F-4E0D-AB1B-E13FADECF4FF}"/>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060D8C-4EED-4542-8F32-F5B486C2F6FF}">
  <sheetPr codeName="Sheet1"/>
  <dimension ref="A1:F180"/>
  <sheetViews>
    <sheetView tabSelected="1" zoomScaleNormal="100" workbookViewId="0">
      <pane ySplit="1" topLeftCell="A87" activePane="bottomLeft" state="frozen"/>
      <selection pane="bottomLeft" activeCell="E178" sqref="E178"/>
    </sheetView>
  </sheetViews>
  <sheetFormatPr defaultRowHeight="12.75" x14ac:dyDescent="0.2"/>
  <cols>
    <col min="1" max="1" width="25.140625" customWidth="1"/>
    <col min="2" max="2" width="14.28515625" customWidth="1"/>
    <col min="3" max="3" width="19.5703125" customWidth="1"/>
    <col min="4" max="4" width="149.140625" customWidth="1"/>
    <col min="5" max="5" width="43.5703125" customWidth="1"/>
  </cols>
  <sheetData>
    <row r="1" spans="1:5" x14ac:dyDescent="0.2">
      <c r="A1" s="2" t="s">
        <v>63</v>
      </c>
      <c r="B1" s="2" t="s">
        <v>64</v>
      </c>
      <c r="C1" s="2" t="s">
        <v>65</v>
      </c>
      <c r="D1" s="2" t="s">
        <v>66</v>
      </c>
      <c r="E1" s="25" t="s">
        <v>301</v>
      </c>
    </row>
    <row r="2" spans="1:5" s="11" customFormat="1" x14ac:dyDescent="0.2">
      <c r="A2" s="11" t="s">
        <v>67</v>
      </c>
      <c r="B2" s="1"/>
      <c r="C2" s="1" t="s">
        <v>68</v>
      </c>
      <c r="D2" s="11" t="s">
        <v>69</v>
      </c>
    </row>
    <row r="3" spans="1:5" x14ac:dyDescent="0.2">
      <c r="A3" s="1" t="s">
        <v>70</v>
      </c>
      <c r="B3" s="1"/>
      <c r="C3" s="1" t="s">
        <v>71</v>
      </c>
      <c r="D3" t="s">
        <v>72</v>
      </c>
      <c r="E3" s="1"/>
    </row>
    <row r="4" spans="1:5" x14ac:dyDescent="0.2">
      <c r="A4" s="1" t="s">
        <v>70</v>
      </c>
      <c r="B4" s="1"/>
      <c r="C4" s="1" t="s">
        <v>71</v>
      </c>
      <c r="D4" t="s">
        <v>73</v>
      </c>
      <c r="E4" s="1"/>
    </row>
    <row r="5" spans="1:5" x14ac:dyDescent="0.2">
      <c r="A5" s="1" t="s">
        <v>70</v>
      </c>
      <c r="B5" s="1"/>
      <c r="C5" s="1" t="s">
        <v>68</v>
      </c>
      <c r="D5" t="s">
        <v>74</v>
      </c>
      <c r="E5" s="1"/>
    </row>
    <row r="6" spans="1:5" x14ac:dyDescent="0.2">
      <c r="A6" s="1" t="s">
        <v>70</v>
      </c>
      <c r="B6" s="1"/>
      <c r="C6" s="1" t="s">
        <v>75</v>
      </c>
      <c r="D6" t="s">
        <v>76</v>
      </c>
      <c r="E6" s="1"/>
    </row>
    <row r="7" spans="1:5" x14ac:dyDescent="0.2">
      <c r="A7" s="1" t="s">
        <v>70</v>
      </c>
      <c r="B7" s="1"/>
      <c r="C7" s="1" t="s">
        <v>75</v>
      </c>
      <c r="D7" s="1" t="s">
        <v>77</v>
      </c>
      <c r="E7" s="1"/>
    </row>
    <row r="8" spans="1:5" x14ac:dyDescent="0.2">
      <c r="A8" s="1" t="s">
        <v>70</v>
      </c>
      <c r="B8" s="1"/>
      <c r="C8" s="1" t="s">
        <v>71</v>
      </c>
      <c r="D8" t="s">
        <v>78</v>
      </c>
      <c r="E8" s="1"/>
    </row>
    <row r="9" spans="1:5" x14ac:dyDescent="0.2">
      <c r="A9" s="1" t="s">
        <v>70</v>
      </c>
      <c r="B9" s="1"/>
      <c r="C9" s="1" t="s">
        <v>71</v>
      </c>
      <c r="D9" t="s">
        <v>79</v>
      </c>
      <c r="E9" s="1"/>
    </row>
    <row r="10" spans="1:5" x14ac:dyDescent="0.2">
      <c r="A10" s="1" t="s">
        <v>70</v>
      </c>
      <c r="B10" s="1"/>
      <c r="C10" s="1" t="s">
        <v>71</v>
      </c>
      <c r="D10" t="s">
        <v>80</v>
      </c>
      <c r="E10" s="1"/>
    </row>
    <row r="11" spans="1:5" x14ac:dyDescent="0.2">
      <c r="A11" s="1" t="s">
        <v>70</v>
      </c>
      <c r="B11" s="1"/>
      <c r="C11" s="1" t="s">
        <v>81</v>
      </c>
      <c r="D11" t="s">
        <v>82</v>
      </c>
      <c r="E11" s="1"/>
    </row>
    <row r="12" spans="1:5" x14ac:dyDescent="0.2">
      <c r="A12" s="1" t="s">
        <v>70</v>
      </c>
      <c r="B12" s="1"/>
      <c r="C12" s="1" t="s">
        <v>71</v>
      </c>
      <c r="D12" t="s">
        <v>83</v>
      </c>
      <c r="E12" s="1"/>
    </row>
    <row r="13" spans="1:5" x14ac:dyDescent="0.2">
      <c r="A13" s="1" t="s">
        <v>70</v>
      </c>
      <c r="B13" s="1"/>
      <c r="C13" s="1" t="s">
        <v>71</v>
      </c>
      <c r="D13" t="s">
        <v>84</v>
      </c>
      <c r="E13" s="1"/>
    </row>
    <row r="14" spans="1:5" x14ac:dyDescent="0.2">
      <c r="A14" s="1" t="s">
        <v>70</v>
      </c>
      <c r="B14" s="1"/>
      <c r="C14" s="1" t="s">
        <v>85</v>
      </c>
      <c r="D14" t="s">
        <v>86</v>
      </c>
      <c r="E14" s="1"/>
    </row>
    <row r="15" spans="1:5" x14ac:dyDescent="0.2">
      <c r="A15" s="1" t="s">
        <v>70</v>
      </c>
      <c r="B15" s="1"/>
      <c r="C15" s="1" t="s">
        <v>75</v>
      </c>
      <c r="D15" t="s">
        <v>87</v>
      </c>
      <c r="E15" s="1"/>
    </row>
    <row r="16" spans="1:5" x14ac:dyDescent="0.2">
      <c r="A16" s="1" t="s">
        <v>70</v>
      </c>
      <c r="B16" s="1"/>
      <c r="C16" s="1" t="s">
        <v>88</v>
      </c>
      <c r="D16" s="1" t="s">
        <v>89</v>
      </c>
      <c r="E16" s="1"/>
    </row>
    <row r="17" spans="1:5" x14ac:dyDescent="0.2">
      <c r="A17" s="1" t="s">
        <v>90</v>
      </c>
      <c r="B17" s="1"/>
      <c r="C17" s="1" t="s">
        <v>71</v>
      </c>
      <c r="D17" t="s">
        <v>91</v>
      </c>
      <c r="E17" s="1"/>
    </row>
    <row r="18" spans="1:5" x14ac:dyDescent="0.2">
      <c r="A18" s="1" t="s">
        <v>90</v>
      </c>
      <c r="B18" s="1"/>
      <c r="C18" s="1" t="s">
        <v>75</v>
      </c>
      <c r="D18" t="s">
        <v>92</v>
      </c>
      <c r="E18" s="1"/>
    </row>
    <row r="19" spans="1:5" x14ac:dyDescent="0.2">
      <c r="A19" s="1" t="s">
        <v>90</v>
      </c>
      <c r="B19" s="1"/>
      <c r="C19" s="1" t="s">
        <v>85</v>
      </c>
      <c r="D19" t="s">
        <v>93</v>
      </c>
      <c r="E19" s="1"/>
    </row>
    <row r="20" spans="1:5" x14ac:dyDescent="0.2">
      <c r="A20" s="1" t="s">
        <v>90</v>
      </c>
      <c r="B20" s="1"/>
      <c r="C20" s="1" t="s">
        <v>75</v>
      </c>
      <c r="D20" t="s">
        <v>94</v>
      </c>
      <c r="E20" s="1"/>
    </row>
    <row r="21" spans="1:5" x14ac:dyDescent="0.2">
      <c r="A21" s="1" t="s">
        <v>95</v>
      </c>
      <c r="B21" s="1"/>
      <c r="C21" s="1" t="s">
        <v>88</v>
      </c>
      <c r="D21" t="s">
        <v>96</v>
      </c>
      <c r="E21" s="1"/>
    </row>
    <row r="22" spans="1:5" x14ac:dyDescent="0.2">
      <c r="A22" s="1" t="s">
        <v>95</v>
      </c>
      <c r="B22" s="1"/>
      <c r="C22" s="1" t="s">
        <v>88</v>
      </c>
      <c r="D22" t="s">
        <v>97</v>
      </c>
      <c r="E22" s="1"/>
    </row>
    <row r="23" spans="1:5" x14ac:dyDescent="0.2">
      <c r="A23" s="1" t="s">
        <v>95</v>
      </c>
      <c r="B23" s="1"/>
      <c r="C23" s="1" t="s">
        <v>68</v>
      </c>
      <c r="D23" t="s">
        <v>98</v>
      </c>
      <c r="E23" s="1"/>
    </row>
    <row r="24" spans="1:5" x14ac:dyDescent="0.2">
      <c r="A24" s="1" t="s">
        <v>95</v>
      </c>
      <c r="B24" s="1"/>
      <c r="C24" s="1" t="s">
        <v>75</v>
      </c>
      <c r="D24" t="s">
        <v>99</v>
      </c>
      <c r="E24" s="1" t="s">
        <v>284</v>
      </c>
    </row>
    <row r="25" spans="1:5" x14ac:dyDescent="0.2">
      <c r="A25" s="1" t="s">
        <v>95</v>
      </c>
      <c r="B25" s="1"/>
      <c r="C25" s="1" t="s">
        <v>81</v>
      </c>
      <c r="D25" t="s">
        <v>100</v>
      </c>
      <c r="E25" s="1" t="s">
        <v>285</v>
      </c>
    </row>
    <row r="26" spans="1:5" x14ac:dyDescent="0.2">
      <c r="A26" s="1" t="s">
        <v>95</v>
      </c>
      <c r="B26" s="1"/>
      <c r="C26" s="1" t="s">
        <v>75</v>
      </c>
      <c r="D26" t="s">
        <v>101</v>
      </c>
      <c r="E26" s="1" t="s">
        <v>297</v>
      </c>
    </row>
    <row r="27" spans="1:5" x14ac:dyDescent="0.2">
      <c r="A27" s="1" t="s">
        <v>95</v>
      </c>
      <c r="B27" s="1"/>
      <c r="C27" s="1" t="s">
        <v>102</v>
      </c>
      <c r="D27" t="s">
        <v>103</v>
      </c>
      <c r="E27" s="1"/>
    </row>
    <row r="28" spans="1:5" x14ac:dyDescent="0.2">
      <c r="A28" s="1" t="s">
        <v>95</v>
      </c>
      <c r="B28" s="1"/>
      <c r="C28" s="1" t="s">
        <v>75</v>
      </c>
      <c r="D28" t="s">
        <v>104</v>
      </c>
      <c r="E28" s="1"/>
    </row>
    <row r="29" spans="1:5" x14ac:dyDescent="0.2">
      <c r="A29" s="1" t="s">
        <v>95</v>
      </c>
      <c r="B29" s="1"/>
      <c r="C29" s="1" t="s">
        <v>102</v>
      </c>
      <c r="D29" t="s">
        <v>105</v>
      </c>
      <c r="E29" s="1" t="s">
        <v>286</v>
      </c>
    </row>
    <row r="30" spans="1:5" x14ac:dyDescent="0.2">
      <c r="A30" s="1" t="s">
        <v>95</v>
      </c>
      <c r="B30" s="1"/>
      <c r="C30" s="1" t="s">
        <v>75</v>
      </c>
      <c r="D30" t="s">
        <v>106</v>
      </c>
      <c r="E30" s="1" t="s">
        <v>288</v>
      </c>
    </row>
    <row r="31" spans="1:5" x14ac:dyDescent="0.2">
      <c r="A31" s="1" t="s">
        <v>95</v>
      </c>
      <c r="B31" s="1"/>
      <c r="C31" s="1" t="s">
        <v>102</v>
      </c>
      <c r="D31" t="s">
        <v>107</v>
      </c>
      <c r="E31" s="1"/>
    </row>
    <row r="32" spans="1:5" x14ac:dyDescent="0.2">
      <c r="A32" s="1" t="s">
        <v>95</v>
      </c>
      <c r="B32" s="1"/>
      <c r="C32" s="1" t="s">
        <v>102</v>
      </c>
      <c r="D32" t="s">
        <v>108</v>
      </c>
      <c r="E32" s="1"/>
    </row>
    <row r="33" spans="1:5" x14ac:dyDescent="0.2">
      <c r="A33" s="1" t="s">
        <v>95</v>
      </c>
      <c r="B33" s="1"/>
      <c r="C33" s="1" t="s">
        <v>102</v>
      </c>
      <c r="D33" t="s">
        <v>109</v>
      </c>
      <c r="E33" s="1"/>
    </row>
    <row r="34" spans="1:5" x14ac:dyDescent="0.2">
      <c r="A34" s="1" t="s">
        <v>95</v>
      </c>
      <c r="B34" s="1"/>
      <c r="C34" s="1" t="s">
        <v>102</v>
      </c>
      <c r="D34" t="s">
        <v>110</v>
      </c>
      <c r="E34" s="1"/>
    </row>
    <row r="35" spans="1:5" x14ac:dyDescent="0.2">
      <c r="A35" s="1" t="s">
        <v>95</v>
      </c>
      <c r="B35" s="1"/>
      <c r="C35" s="1" t="s">
        <v>102</v>
      </c>
      <c r="D35" t="s">
        <v>111</v>
      </c>
      <c r="E35" s="1"/>
    </row>
    <row r="36" spans="1:5" x14ac:dyDescent="0.2">
      <c r="A36" s="1" t="s">
        <v>95</v>
      </c>
      <c r="B36" s="1"/>
      <c r="C36" s="1" t="s">
        <v>102</v>
      </c>
      <c r="D36" t="s">
        <v>112</v>
      </c>
      <c r="E36" s="1"/>
    </row>
    <row r="37" spans="1:5" x14ac:dyDescent="0.2">
      <c r="A37" s="1" t="s">
        <v>95</v>
      </c>
      <c r="B37" s="1"/>
      <c r="C37" s="1" t="s">
        <v>102</v>
      </c>
      <c r="D37" t="s">
        <v>113</v>
      </c>
      <c r="E37" s="1"/>
    </row>
    <row r="38" spans="1:5" x14ac:dyDescent="0.2">
      <c r="A38" s="1" t="s">
        <v>95</v>
      </c>
      <c r="B38" s="1"/>
      <c r="C38" s="1" t="s">
        <v>102</v>
      </c>
      <c r="D38" t="s">
        <v>114</v>
      </c>
      <c r="E38" s="1"/>
    </row>
    <row r="39" spans="1:5" x14ac:dyDescent="0.2">
      <c r="A39" s="1" t="s">
        <v>95</v>
      </c>
      <c r="B39" s="1"/>
      <c r="C39" s="1" t="s">
        <v>102</v>
      </c>
      <c r="D39" t="s">
        <v>115</v>
      </c>
      <c r="E39" s="1"/>
    </row>
    <row r="40" spans="1:5" x14ac:dyDescent="0.2">
      <c r="A40" s="1" t="s">
        <v>95</v>
      </c>
      <c r="B40" s="1"/>
      <c r="C40" s="1" t="s">
        <v>102</v>
      </c>
      <c r="D40" t="s">
        <v>116</v>
      </c>
      <c r="E40" s="1"/>
    </row>
    <row r="41" spans="1:5" x14ac:dyDescent="0.2">
      <c r="A41" s="1" t="s">
        <v>95</v>
      </c>
      <c r="B41" s="1"/>
      <c r="C41" s="1" t="s">
        <v>102</v>
      </c>
      <c r="D41" t="s">
        <v>117</v>
      </c>
      <c r="E41" s="1"/>
    </row>
    <row r="42" spans="1:5" x14ac:dyDescent="0.2">
      <c r="A42" s="1" t="s">
        <v>95</v>
      </c>
      <c r="B42" s="1"/>
      <c r="C42" s="1" t="s">
        <v>102</v>
      </c>
      <c r="D42" t="s">
        <v>118</v>
      </c>
      <c r="E42" s="1"/>
    </row>
    <row r="43" spans="1:5" x14ac:dyDescent="0.2">
      <c r="A43" s="1" t="s">
        <v>95</v>
      </c>
      <c r="B43" s="1"/>
      <c r="C43" s="1" t="s">
        <v>102</v>
      </c>
      <c r="D43" t="s">
        <v>119</v>
      </c>
      <c r="E43" s="1"/>
    </row>
    <row r="44" spans="1:5" x14ac:dyDescent="0.2">
      <c r="A44" s="1" t="s">
        <v>95</v>
      </c>
      <c r="B44" s="1"/>
      <c r="C44" s="1" t="s">
        <v>102</v>
      </c>
      <c r="D44" t="s">
        <v>120</v>
      </c>
      <c r="E44" s="1"/>
    </row>
    <row r="45" spans="1:5" x14ac:dyDescent="0.2">
      <c r="A45" s="1" t="s">
        <v>95</v>
      </c>
      <c r="B45" s="1"/>
      <c r="C45" s="1" t="s">
        <v>102</v>
      </c>
      <c r="D45" t="s">
        <v>121</v>
      </c>
      <c r="E45" s="1" t="s">
        <v>287</v>
      </c>
    </row>
    <row r="46" spans="1:5" x14ac:dyDescent="0.2">
      <c r="A46" s="1" t="s">
        <v>95</v>
      </c>
      <c r="B46" s="1"/>
      <c r="C46" s="1" t="s">
        <v>75</v>
      </c>
      <c r="D46" t="s">
        <v>104</v>
      </c>
      <c r="E46" s="1"/>
    </row>
    <row r="47" spans="1:5" ht="12.6" customHeight="1" x14ac:dyDescent="0.2">
      <c r="A47" s="1" t="s">
        <v>122</v>
      </c>
      <c r="B47" s="1"/>
      <c r="C47" s="1" t="s">
        <v>81</v>
      </c>
      <c r="D47" t="s">
        <v>123</v>
      </c>
      <c r="E47" s="1"/>
    </row>
    <row r="48" spans="1:5" x14ac:dyDescent="0.2">
      <c r="A48" s="1" t="s">
        <v>122</v>
      </c>
      <c r="B48" s="1"/>
      <c r="C48" s="1" t="s">
        <v>81</v>
      </c>
      <c r="D48" t="s">
        <v>124</v>
      </c>
      <c r="E48" s="1" t="s">
        <v>302</v>
      </c>
    </row>
    <row r="49" spans="1:5" x14ac:dyDescent="0.2">
      <c r="A49" s="1" t="s">
        <v>122</v>
      </c>
      <c r="B49" s="1"/>
      <c r="C49" s="1" t="s">
        <v>81</v>
      </c>
      <c r="D49" t="s">
        <v>125</v>
      </c>
      <c r="E49" s="1"/>
    </row>
    <row r="50" spans="1:5" x14ac:dyDescent="0.2">
      <c r="A50" s="1" t="s">
        <v>122</v>
      </c>
      <c r="B50" s="1"/>
      <c r="C50" s="1" t="s">
        <v>81</v>
      </c>
      <c r="D50" t="s">
        <v>126</v>
      </c>
      <c r="E50" s="1"/>
    </row>
    <row r="51" spans="1:5" x14ac:dyDescent="0.2">
      <c r="A51" s="1" t="s">
        <v>122</v>
      </c>
      <c r="B51" s="1"/>
      <c r="C51" s="1" t="s">
        <v>81</v>
      </c>
      <c r="D51" t="s">
        <v>127</v>
      </c>
      <c r="E51" s="1"/>
    </row>
    <row r="52" spans="1:5" x14ac:dyDescent="0.2">
      <c r="A52" s="1" t="s">
        <v>90</v>
      </c>
      <c r="B52" s="1"/>
      <c r="C52" s="1" t="s">
        <v>102</v>
      </c>
      <c r="D52" t="s">
        <v>128</v>
      </c>
      <c r="E52" s="1"/>
    </row>
    <row r="53" spans="1:5" x14ac:dyDescent="0.2">
      <c r="A53" s="1" t="s">
        <v>90</v>
      </c>
      <c r="B53" s="1"/>
      <c r="C53" s="1" t="s">
        <v>75</v>
      </c>
      <c r="D53" t="s">
        <v>129</v>
      </c>
      <c r="E53" s="1"/>
    </row>
    <row r="54" spans="1:5" x14ac:dyDescent="0.2">
      <c r="A54" s="1" t="s">
        <v>122</v>
      </c>
      <c r="B54" s="1"/>
      <c r="C54" s="1" t="s">
        <v>81</v>
      </c>
      <c r="D54" t="s">
        <v>130</v>
      </c>
      <c r="E54" s="1"/>
    </row>
    <row r="55" spans="1:5" x14ac:dyDescent="0.2">
      <c r="A55" s="1" t="s">
        <v>122</v>
      </c>
      <c r="B55" s="1"/>
      <c r="C55" s="1" t="s">
        <v>81</v>
      </c>
      <c r="D55" t="s">
        <v>131</v>
      </c>
      <c r="E55" s="1" t="s">
        <v>303</v>
      </c>
    </row>
    <row r="56" spans="1:5" x14ac:dyDescent="0.2">
      <c r="A56" s="1" t="s">
        <v>122</v>
      </c>
      <c r="B56" s="1"/>
      <c r="C56" s="1" t="s">
        <v>81</v>
      </c>
      <c r="D56" t="s">
        <v>132</v>
      </c>
      <c r="E56" s="1"/>
    </row>
    <row r="57" spans="1:5" x14ac:dyDescent="0.2">
      <c r="A57" s="1" t="s">
        <v>122</v>
      </c>
      <c r="B57" s="1"/>
      <c r="C57" s="1" t="s">
        <v>81</v>
      </c>
      <c r="D57" t="s">
        <v>133</v>
      </c>
      <c r="E57" s="1"/>
    </row>
    <row r="58" spans="1:5" x14ac:dyDescent="0.2">
      <c r="A58" s="1" t="s">
        <v>122</v>
      </c>
      <c r="B58" s="1"/>
      <c r="C58" s="1" t="s">
        <v>81</v>
      </c>
      <c r="D58" t="s">
        <v>134</v>
      </c>
      <c r="E58" s="1"/>
    </row>
    <row r="59" spans="1:5" x14ac:dyDescent="0.2">
      <c r="A59" s="1" t="s">
        <v>90</v>
      </c>
      <c r="B59" s="1"/>
      <c r="C59" s="1" t="s">
        <v>102</v>
      </c>
      <c r="D59" t="s">
        <v>135</v>
      </c>
      <c r="E59" s="1"/>
    </row>
    <row r="60" spans="1:5" x14ac:dyDescent="0.2">
      <c r="A60" s="1" t="s">
        <v>90</v>
      </c>
      <c r="B60" s="1"/>
      <c r="C60" s="1" t="s">
        <v>75</v>
      </c>
      <c r="D60" t="s">
        <v>129</v>
      </c>
      <c r="E60" s="1"/>
    </row>
    <row r="61" spans="1:5" s="1" customFormat="1" x14ac:dyDescent="0.2">
      <c r="A61" s="1" t="s">
        <v>122</v>
      </c>
      <c r="C61" s="1" t="s">
        <v>81</v>
      </c>
      <c r="D61" s="1" t="s">
        <v>136</v>
      </c>
      <c r="E61" s="1" t="s">
        <v>294</v>
      </c>
    </row>
    <row r="62" spans="1:5" x14ac:dyDescent="0.2">
      <c r="A62" s="1" t="s">
        <v>137</v>
      </c>
      <c r="C62" s="1" t="s">
        <v>68</v>
      </c>
      <c r="D62" s="1" t="s">
        <v>138</v>
      </c>
      <c r="E62" s="1"/>
    </row>
    <row r="63" spans="1:5" x14ac:dyDescent="0.2">
      <c r="A63" s="1" t="s">
        <v>137</v>
      </c>
      <c r="C63" s="1" t="s">
        <v>88</v>
      </c>
      <c r="D63" s="1" t="s">
        <v>139</v>
      </c>
      <c r="E63" s="1" t="s">
        <v>296</v>
      </c>
    </row>
    <row r="64" spans="1:5" ht="14.45" customHeight="1" x14ac:dyDescent="0.2">
      <c r="A64" s="1" t="s">
        <v>137</v>
      </c>
      <c r="C64" s="1" t="s">
        <v>75</v>
      </c>
      <c r="D64" s="1" t="s">
        <v>140</v>
      </c>
      <c r="E64" s="1"/>
    </row>
    <row r="65" spans="1:5" x14ac:dyDescent="0.2">
      <c r="A65" s="1" t="s">
        <v>137</v>
      </c>
      <c r="C65" s="1" t="s">
        <v>75</v>
      </c>
      <c r="D65" s="1" t="s">
        <v>141</v>
      </c>
      <c r="E65" s="1"/>
    </row>
    <row r="66" spans="1:5" x14ac:dyDescent="0.2">
      <c r="A66" s="1" t="s">
        <v>137</v>
      </c>
      <c r="C66" s="1" t="s">
        <v>75</v>
      </c>
      <c r="D66" t="s">
        <v>142</v>
      </c>
      <c r="E66" s="1"/>
    </row>
    <row r="67" spans="1:5" x14ac:dyDescent="0.2">
      <c r="A67" s="1" t="s">
        <v>137</v>
      </c>
      <c r="C67" s="1" t="s">
        <v>75</v>
      </c>
      <c r="D67" t="s">
        <v>143</v>
      </c>
      <c r="E67" s="1"/>
    </row>
    <row r="68" spans="1:5" x14ac:dyDescent="0.2">
      <c r="A68" s="1" t="s">
        <v>137</v>
      </c>
      <c r="C68" s="1" t="s">
        <v>75</v>
      </c>
      <c r="D68" t="s">
        <v>144</v>
      </c>
      <c r="E68" s="1"/>
    </row>
    <row r="69" spans="1:5" x14ac:dyDescent="0.2">
      <c r="A69" s="1" t="s">
        <v>145</v>
      </c>
      <c r="C69" s="1" t="s">
        <v>75</v>
      </c>
      <c r="D69" t="s">
        <v>146</v>
      </c>
      <c r="E69" s="1"/>
    </row>
    <row r="70" spans="1:5" x14ac:dyDescent="0.2">
      <c r="A70" s="1" t="s">
        <v>145</v>
      </c>
      <c r="C70" s="1" t="s">
        <v>75</v>
      </c>
      <c r="D70" t="s">
        <v>147</v>
      </c>
      <c r="E70" s="1"/>
    </row>
    <row r="71" spans="1:5" x14ac:dyDescent="0.2">
      <c r="A71" s="1" t="s">
        <v>148</v>
      </c>
      <c r="C71" s="1" t="s">
        <v>75</v>
      </c>
      <c r="D71" t="s">
        <v>149</v>
      </c>
      <c r="E71" s="1"/>
    </row>
    <row r="72" spans="1:5" x14ac:dyDescent="0.2">
      <c r="A72" t="s">
        <v>150</v>
      </c>
      <c r="C72" t="s">
        <v>68</v>
      </c>
      <c r="D72" t="s">
        <v>151</v>
      </c>
      <c r="E72" s="1"/>
    </row>
    <row r="73" spans="1:5" x14ac:dyDescent="0.2">
      <c r="A73" t="s">
        <v>150</v>
      </c>
      <c r="C73" t="s">
        <v>68</v>
      </c>
      <c r="D73" t="s">
        <v>152</v>
      </c>
      <c r="E73" s="1"/>
    </row>
    <row r="74" spans="1:5" x14ac:dyDescent="0.2">
      <c r="A74" t="s">
        <v>150</v>
      </c>
      <c r="C74" t="s">
        <v>81</v>
      </c>
      <c r="D74" t="s">
        <v>153</v>
      </c>
      <c r="E74" s="1" t="s">
        <v>298</v>
      </c>
    </row>
    <row r="75" spans="1:5" x14ac:dyDescent="0.2">
      <c r="A75" t="s">
        <v>150</v>
      </c>
      <c r="C75" t="s">
        <v>81</v>
      </c>
      <c r="D75" t="s">
        <v>154</v>
      </c>
      <c r="E75" s="1" t="s">
        <v>298</v>
      </c>
    </row>
    <row r="76" spans="1:5" x14ac:dyDescent="0.2">
      <c r="E76" s="1"/>
    </row>
    <row r="77" spans="1:5" s="3" customFormat="1" x14ac:dyDescent="0.2">
      <c r="A77" s="3" t="s">
        <v>155</v>
      </c>
      <c r="E77" s="1" t="s">
        <v>300</v>
      </c>
    </row>
    <row r="78" spans="1:5" s="4" customFormat="1" x14ac:dyDescent="0.2">
      <c r="A78" s="4" t="s">
        <v>156</v>
      </c>
      <c r="C78" s="4" t="s">
        <v>88</v>
      </c>
      <c r="D78" s="4" t="s">
        <v>157</v>
      </c>
      <c r="E78" s="1" t="s">
        <v>290</v>
      </c>
    </row>
    <row r="79" spans="1:5" s="4" customFormat="1" x14ac:dyDescent="0.2">
      <c r="A79" s="4" t="s">
        <v>156</v>
      </c>
      <c r="C79" s="4" t="s">
        <v>81</v>
      </c>
      <c r="D79" s="4" t="s">
        <v>158</v>
      </c>
      <c r="E79" s="1"/>
    </row>
    <row r="80" spans="1:5" s="4" customFormat="1" x14ac:dyDescent="0.2">
      <c r="A80" s="4" t="s">
        <v>156</v>
      </c>
      <c r="C80" s="4" t="s">
        <v>81</v>
      </c>
      <c r="D80" s="4" t="s">
        <v>159</v>
      </c>
      <c r="E80" s="1"/>
    </row>
    <row r="81" spans="1:5" s="4" customFormat="1" x14ac:dyDescent="0.2">
      <c r="A81" s="4" t="s">
        <v>156</v>
      </c>
      <c r="C81" s="4" t="s">
        <v>81</v>
      </c>
      <c r="D81" s="4" t="s">
        <v>160</v>
      </c>
      <c r="E81" s="1"/>
    </row>
    <row r="82" spans="1:5" s="4" customFormat="1" x14ac:dyDescent="0.2">
      <c r="A82" s="4" t="s">
        <v>156</v>
      </c>
      <c r="C82" s="4" t="s">
        <v>81</v>
      </c>
      <c r="D82" s="4" t="s">
        <v>161</v>
      </c>
      <c r="E82" s="1"/>
    </row>
    <row r="83" spans="1:5" s="4" customFormat="1" x14ac:dyDescent="0.2">
      <c r="A83" s="4" t="s">
        <v>156</v>
      </c>
      <c r="C83" s="4" t="s">
        <v>81</v>
      </c>
      <c r="D83" s="4" t="s">
        <v>162</v>
      </c>
      <c r="E83" s="1"/>
    </row>
    <row r="84" spans="1:5" s="4" customFormat="1" x14ac:dyDescent="0.2">
      <c r="A84" s="4" t="s">
        <v>156</v>
      </c>
      <c r="C84" s="4" t="s">
        <v>81</v>
      </c>
      <c r="D84" s="4" t="s">
        <v>163</v>
      </c>
      <c r="E84" s="1"/>
    </row>
    <row r="85" spans="1:5" s="4" customFormat="1" x14ac:dyDescent="0.2">
      <c r="A85" s="4" t="s">
        <v>156</v>
      </c>
      <c r="C85" s="4" t="s">
        <v>81</v>
      </c>
      <c r="D85" s="4" t="s">
        <v>164</v>
      </c>
      <c r="E85" s="1"/>
    </row>
    <row r="86" spans="1:5" s="4" customFormat="1" x14ac:dyDescent="0.2">
      <c r="A86" s="4" t="s">
        <v>156</v>
      </c>
      <c r="C86" s="4" t="s">
        <v>81</v>
      </c>
      <c r="D86" s="4" t="s">
        <v>165</v>
      </c>
      <c r="E86" s="1"/>
    </row>
    <row r="87" spans="1:5" s="4" customFormat="1" x14ac:dyDescent="0.2">
      <c r="A87" s="4" t="s">
        <v>156</v>
      </c>
      <c r="C87" s="4" t="s">
        <v>81</v>
      </c>
      <c r="D87" s="4" t="s">
        <v>166</v>
      </c>
      <c r="E87" s="1"/>
    </row>
    <row r="88" spans="1:5" s="4" customFormat="1" x14ac:dyDescent="0.2">
      <c r="A88" s="4" t="s">
        <v>156</v>
      </c>
      <c r="C88" s="4" t="s">
        <v>81</v>
      </c>
      <c r="D88" s="4" t="s">
        <v>167</v>
      </c>
      <c r="E88" s="1"/>
    </row>
    <row r="89" spans="1:5" s="4" customFormat="1" x14ac:dyDescent="0.2">
      <c r="A89" s="4" t="s">
        <v>156</v>
      </c>
      <c r="C89" s="4" t="s">
        <v>81</v>
      </c>
      <c r="D89" s="4" t="s">
        <v>168</v>
      </c>
      <c r="E89" s="1"/>
    </row>
    <row r="90" spans="1:5" s="4" customFormat="1" x14ac:dyDescent="0.2">
      <c r="A90" s="4" t="s">
        <v>156</v>
      </c>
      <c r="C90" s="4" t="s">
        <v>81</v>
      </c>
      <c r="D90" s="4" t="s">
        <v>169</v>
      </c>
      <c r="E90" s="1" t="s">
        <v>299</v>
      </c>
    </row>
    <row r="91" spans="1:5" s="4" customFormat="1" x14ac:dyDescent="0.2">
      <c r="A91" s="4" t="s">
        <v>156</v>
      </c>
      <c r="C91" s="4" t="s">
        <v>81</v>
      </c>
      <c r="D91" s="4" t="s">
        <v>170</v>
      </c>
      <c r="E91" s="1" t="s">
        <v>299</v>
      </c>
    </row>
    <row r="92" spans="1:5" s="4" customFormat="1" x14ac:dyDescent="0.2">
      <c r="A92" s="4" t="s">
        <v>156</v>
      </c>
      <c r="C92" s="4" t="s">
        <v>81</v>
      </c>
      <c r="D92" s="4" t="s">
        <v>171</v>
      </c>
      <c r="E92" s="1" t="s">
        <v>299</v>
      </c>
    </row>
    <row r="93" spans="1:5" s="4" customFormat="1" x14ac:dyDescent="0.2">
      <c r="A93" s="4" t="s">
        <v>156</v>
      </c>
      <c r="C93" s="4" t="s">
        <v>75</v>
      </c>
      <c r="D93" s="4" t="s">
        <v>172</v>
      </c>
      <c r="E93" s="1" t="s">
        <v>291</v>
      </c>
    </row>
    <row r="94" spans="1:5" s="4" customFormat="1" x14ac:dyDescent="0.2">
      <c r="E94" s="1"/>
    </row>
    <row r="95" spans="1:5" s="4" customFormat="1" x14ac:dyDescent="0.2">
      <c r="A95" s="4" t="s">
        <v>122</v>
      </c>
      <c r="C95" s="4" t="s">
        <v>81</v>
      </c>
      <c r="D95" s="4" t="s">
        <v>173</v>
      </c>
      <c r="E95" s="1" t="s">
        <v>295</v>
      </c>
    </row>
    <row r="96" spans="1:5" s="4" customFormat="1" x14ac:dyDescent="0.2">
      <c r="A96" s="4" t="s">
        <v>174</v>
      </c>
      <c r="C96" s="4" t="s">
        <v>68</v>
      </c>
      <c r="D96" s="4" t="s">
        <v>175</v>
      </c>
      <c r="E96" s="1"/>
    </row>
    <row r="97" spans="1:5" s="4" customFormat="1" x14ac:dyDescent="0.2">
      <c r="A97" s="4" t="s">
        <v>176</v>
      </c>
      <c r="E97" s="1" t="s">
        <v>293</v>
      </c>
    </row>
    <row r="98" spans="1:5" s="4" customFormat="1" x14ac:dyDescent="0.2">
      <c r="A98" s="4" t="s">
        <v>122</v>
      </c>
      <c r="C98" s="4" t="s">
        <v>81</v>
      </c>
      <c r="D98" s="4" t="s">
        <v>177</v>
      </c>
      <c r="E98" s="1"/>
    </row>
    <row r="99" spans="1:5" s="4" customFormat="1" x14ac:dyDescent="0.2">
      <c r="A99" s="4" t="s">
        <v>122</v>
      </c>
      <c r="C99" s="4" t="s">
        <v>81</v>
      </c>
      <c r="D99" s="4" t="s">
        <v>178</v>
      </c>
      <c r="E99" s="1"/>
    </row>
    <row r="100" spans="1:5" s="4" customFormat="1" x14ac:dyDescent="0.2">
      <c r="A100" s="4" t="s">
        <v>122</v>
      </c>
      <c r="C100" s="4" t="s">
        <v>81</v>
      </c>
      <c r="D100" s="4" t="s">
        <v>179</v>
      </c>
      <c r="E100" s="1"/>
    </row>
    <row r="101" spans="1:5" s="4" customFormat="1" x14ac:dyDescent="0.2">
      <c r="A101" s="4" t="s">
        <v>122</v>
      </c>
      <c r="C101" s="4" t="s">
        <v>81</v>
      </c>
      <c r="D101" s="4" t="s">
        <v>180</v>
      </c>
      <c r="E101" s="1"/>
    </row>
    <row r="102" spans="1:5" s="4" customFormat="1" x14ac:dyDescent="0.2">
      <c r="A102" s="4" t="s">
        <v>122</v>
      </c>
      <c r="C102" s="4" t="s">
        <v>81</v>
      </c>
      <c r="D102" s="4" t="s">
        <v>181</v>
      </c>
      <c r="E102" s="1"/>
    </row>
    <row r="103" spans="1:5" s="4" customFormat="1" x14ac:dyDescent="0.2">
      <c r="A103" s="4" t="s">
        <v>122</v>
      </c>
      <c r="C103" s="4" t="s">
        <v>81</v>
      </c>
      <c r="D103" s="4" t="s">
        <v>182</v>
      </c>
      <c r="E103" s="1"/>
    </row>
    <row r="104" spans="1:5" s="4" customFormat="1" x14ac:dyDescent="0.2">
      <c r="A104" s="4" t="s">
        <v>183</v>
      </c>
      <c r="E104" s="1"/>
    </row>
    <row r="105" spans="1:5" s="4" customFormat="1" x14ac:dyDescent="0.2">
      <c r="A105" s="4" t="s">
        <v>122</v>
      </c>
      <c r="C105" s="4" t="s">
        <v>81</v>
      </c>
      <c r="D105" s="4" t="s">
        <v>184</v>
      </c>
      <c r="E105" s="1"/>
    </row>
    <row r="106" spans="1:5" s="4" customFormat="1" x14ac:dyDescent="0.2">
      <c r="A106" s="4" t="s">
        <v>122</v>
      </c>
      <c r="C106" s="4" t="s">
        <v>81</v>
      </c>
      <c r="D106" s="4" t="s">
        <v>185</v>
      </c>
      <c r="E106" s="1"/>
    </row>
    <row r="107" spans="1:5" s="4" customFormat="1" x14ac:dyDescent="0.2">
      <c r="A107" s="4" t="s">
        <v>122</v>
      </c>
      <c r="C107" s="4" t="s">
        <v>81</v>
      </c>
      <c r="D107" s="4" t="s">
        <v>186</v>
      </c>
      <c r="E107" s="1"/>
    </row>
    <row r="108" spans="1:5" s="4" customFormat="1" x14ac:dyDescent="0.2">
      <c r="A108" s="4" t="s">
        <v>122</v>
      </c>
      <c r="C108" s="4" t="s">
        <v>81</v>
      </c>
      <c r="D108" s="4" t="s">
        <v>187</v>
      </c>
      <c r="E108" s="1" t="s">
        <v>299</v>
      </c>
    </row>
    <row r="109" spans="1:5" s="4" customFormat="1" x14ac:dyDescent="0.2">
      <c r="A109" s="4" t="s">
        <v>122</v>
      </c>
      <c r="C109" s="4" t="s">
        <v>81</v>
      </c>
      <c r="D109" s="4" t="s">
        <v>188</v>
      </c>
      <c r="E109" s="1" t="s">
        <v>299</v>
      </c>
    </row>
    <row r="110" spans="1:5" s="4" customFormat="1" x14ac:dyDescent="0.2">
      <c r="A110" s="4" t="s">
        <v>122</v>
      </c>
      <c r="C110" s="4" t="s">
        <v>81</v>
      </c>
      <c r="D110" s="4" t="s">
        <v>189</v>
      </c>
      <c r="E110" s="1" t="s">
        <v>299</v>
      </c>
    </row>
    <row r="111" spans="1:5" s="4" customFormat="1" x14ac:dyDescent="0.2">
      <c r="A111" s="4" t="s">
        <v>190</v>
      </c>
      <c r="E111" s="1"/>
    </row>
    <row r="112" spans="1:5" s="4" customFormat="1" x14ac:dyDescent="0.2">
      <c r="A112" s="4" t="s">
        <v>122</v>
      </c>
      <c r="C112" s="4" t="s">
        <v>81</v>
      </c>
      <c r="D112" s="4" t="s">
        <v>191</v>
      </c>
      <c r="E112" s="1" t="s">
        <v>289</v>
      </c>
    </row>
    <row r="113" spans="1:5" s="4" customFormat="1" x14ac:dyDescent="0.2">
      <c r="A113" s="4" t="s">
        <v>122</v>
      </c>
      <c r="C113" s="4" t="s">
        <v>81</v>
      </c>
      <c r="D113" s="4" t="s">
        <v>192</v>
      </c>
      <c r="E113" s="1"/>
    </row>
    <row r="114" spans="1:5" s="4" customFormat="1" x14ac:dyDescent="0.2">
      <c r="A114" s="4" t="s">
        <v>122</v>
      </c>
      <c r="C114" s="4" t="s">
        <v>81</v>
      </c>
      <c r="D114" s="4" t="s">
        <v>193</v>
      </c>
      <c r="E114" s="1"/>
    </row>
    <row r="115" spans="1:5" s="4" customFormat="1" x14ac:dyDescent="0.2">
      <c r="A115" s="4" t="s">
        <v>122</v>
      </c>
      <c r="C115" s="4" t="s">
        <v>81</v>
      </c>
      <c r="D115" s="4" t="s">
        <v>194</v>
      </c>
      <c r="E115" s="1" t="s">
        <v>299</v>
      </c>
    </row>
    <row r="116" spans="1:5" s="4" customFormat="1" x14ac:dyDescent="0.2">
      <c r="A116" s="4" t="s">
        <v>122</v>
      </c>
      <c r="C116" s="4" t="s">
        <v>81</v>
      </c>
      <c r="D116" s="4" t="s">
        <v>195</v>
      </c>
      <c r="E116" s="1" t="s">
        <v>299</v>
      </c>
    </row>
    <row r="117" spans="1:5" s="4" customFormat="1" x14ac:dyDescent="0.2">
      <c r="A117" s="4" t="s">
        <v>122</v>
      </c>
      <c r="C117" s="4" t="s">
        <v>81</v>
      </c>
      <c r="D117" s="4" t="s">
        <v>196</v>
      </c>
      <c r="E117" s="1" t="s">
        <v>299</v>
      </c>
    </row>
    <row r="118" spans="1:5" s="4" customFormat="1" x14ac:dyDescent="0.2">
      <c r="A118" s="4" t="s">
        <v>122</v>
      </c>
      <c r="C118" s="4" t="s">
        <v>81</v>
      </c>
      <c r="D118" s="4" t="s">
        <v>124</v>
      </c>
      <c r="E118" s="1"/>
    </row>
    <row r="119" spans="1:5" s="4" customFormat="1" x14ac:dyDescent="0.2">
      <c r="A119" s="4" t="s">
        <v>122</v>
      </c>
      <c r="C119" s="4" t="s">
        <v>81</v>
      </c>
      <c r="D119" s="4" t="s">
        <v>197</v>
      </c>
      <c r="E119" s="1"/>
    </row>
    <row r="120" spans="1:5" s="4" customFormat="1" x14ac:dyDescent="0.2">
      <c r="A120" s="4" t="s">
        <v>122</v>
      </c>
      <c r="C120" s="4" t="s">
        <v>81</v>
      </c>
      <c r="D120" s="4" t="s">
        <v>198</v>
      </c>
      <c r="E120" s="1"/>
    </row>
    <row r="121" spans="1:5" s="4" customFormat="1" x14ac:dyDescent="0.2">
      <c r="A121" s="4" t="s">
        <v>122</v>
      </c>
      <c r="C121" s="4" t="s">
        <v>81</v>
      </c>
      <c r="D121" s="4" t="s">
        <v>199</v>
      </c>
      <c r="E121" s="1"/>
    </row>
    <row r="122" spans="1:5" s="4" customFormat="1" x14ac:dyDescent="0.2">
      <c r="A122" s="4" t="s">
        <v>122</v>
      </c>
      <c r="C122" s="4" t="s">
        <v>81</v>
      </c>
      <c r="D122" s="4" t="s">
        <v>200</v>
      </c>
      <c r="E122" s="1" t="s">
        <v>299</v>
      </c>
    </row>
    <row r="123" spans="1:5" s="4" customFormat="1" x14ac:dyDescent="0.2">
      <c r="A123" s="4" t="s">
        <v>122</v>
      </c>
      <c r="C123" s="4" t="s">
        <v>81</v>
      </c>
      <c r="D123" s="4" t="s">
        <v>201</v>
      </c>
      <c r="E123" s="1" t="s">
        <v>299</v>
      </c>
    </row>
    <row r="124" spans="1:5" s="4" customFormat="1" x14ac:dyDescent="0.2">
      <c r="A124" s="4" t="s">
        <v>122</v>
      </c>
      <c r="C124" s="4" t="s">
        <v>81</v>
      </c>
      <c r="D124" s="4" t="s">
        <v>202</v>
      </c>
      <c r="E124" s="1" t="s">
        <v>299</v>
      </c>
    </row>
    <row r="125" spans="1:5" s="4" customFormat="1" x14ac:dyDescent="0.2">
      <c r="A125" s="4" t="s">
        <v>122</v>
      </c>
      <c r="C125" s="4" t="s">
        <v>81</v>
      </c>
      <c r="D125" s="4" t="s">
        <v>125</v>
      </c>
      <c r="E125" s="1"/>
    </row>
    <row r="126" spans="1:5" s="4" customFormat="1" x14ac:dyDescent="0.2">
      <c r="A126" s="4" t="s">
        <v>122</v>
      </c>
      <c r="C126" s="4" t="s">
        <v>81</v>
      </c>
      <c r="D126" s="4" t="s">
        <v>203</v>
      </c>
      <c r="E126" s="1"/>
    </row>
    <row r="127" spans="1:5" s="4" customFormat="1" x14ac:dyDescent="0.2">
      <c r="A127" s="4" t="s">
        <v>122</v>
      </c>
      <c r="C127" s="4" t="s">
        <v>81</v>
      </c>
      <c r="D127" s="4" t="s">
        <v>204</v>
      </c>
      <c r="E127" s="1"/>
    </row>
    <row r="128" spans="1:5" s="4" customFormat="1" x14ac:dyDescent="0.2">
      <c r="A128" s="4" t="s">
        <v>122</v>
      </c>
      <c r="C128" s="4" t="s">
        <v>81</v>
      </c>
      <c r="D128" s="4" t="s">
        <v>205</v>
      </c>
      <c r="E128" s="1"/>
    </row>
    <row r="129" spans="1:5" s="4" customFormat="1" x14ac:dyDescent="0.2">
      <c r="A129" s="4" t="s">
        <v>122</v>
      </c>
      <c r="C129" s="4" t="s">
        <v>81</v>
      </c>
      <c r="D129" s="4" t="s">
        <v>206</v>
      </c>
      <c r="E129" s="1"/>
    </row>
    <row r="130" spans="1:5" s="4" customFormat="1" x14ac:dyDescent="0.2">
      <c r="A130" s="4" t="s">
        <v>122</v>
      </c>
      <c r="C130" s="4" t="s">
        <v>81</v>
      </c>
      <c r="D130" s="4" t="s">
        <v>207</v>
      </c>
      <c r="E130" s="1"/>
    </row>
    <row r="131" spans="1:5" s="4" customFormat="1" x14ac:dyDescent="0.2">
      <c r="A131" s="4" t="s">
        <v>122</v>
      </c>
      <c r="C131" s="4" t="s">
        <v>81</v>
      </c>
      <c r="D131" s="4" t="s">
        <v>208</v>
      </c>
      <c r="E131" s="1"/>
    </row>
    <row r="132" spans="1:5" s="4" customFormat="1" x14ac:dyDescent="0.2">
      <c r="A132" s="4" t="s">
        <v>122</v>
      </c>
      <c r="C132" s="4" t="s">
        <v>81</v>
      </c>
      <c r="D132" s="4" t="s">
        <v>126</v>
      </c>
      <c r="E132" s="1"/>
    </row>
    <row r="133" spans="1:5" s="4" customFormat="1" x14ac:dyDescent="0.2">
      <c r="A133" s="4" t="s">
        <v>122</v>
      </c>
      <c r="C133" s="4" t="s">
        <v>81</v>
      </c>
      <c r="D133" s="4" t="s">
        <v>209</v>
      </c>
      <c r="E133" s="1"/>
    </row>
    <row r="134" spans="1:5" s="4" customFormat="1" x14ac:dyDescent="0.2">
      <c r="A134" s="4" t="s">
        <v>122</v>
      </c>
      <c r="C134" s="4" t="s">
        <v>81</v>
      </c>
      <c r="D134" s="4" t="s">
        <v>210</v>
      </c>
      <c r="E134" s="1"/>
    </row>
    <row r="135" spans="1:5" s="4" customFormat="1" x14ac:dyDescent="0.2">
      <c r="A135" s="4" t="s">
        <v>122</v>
      </c>
      <c r="C135" s="4" t="s">
        <v>81</v>
      </c>
      <c r="D135" s="4" t="s">
        <v>211</v>
      </c>
      <c r="E135" s="1"/>
    </row>
    <row r="136" spans="1:5" s="4" customFormat="1" x14ac:dyDescent="0.2">
      <c r="A136" s="4" t="s">
        <v>122</v>
      </c>
      <c r="C136" s="4" t="s">
        <v>81</v>
      </c>
      <c r="D136" s="4" t="s">
        <v>212</v>
      </c>
      <c r="E136" s="1"/>
    </row>
    <row r="137" spans="1:5" s="4" customFormat="1" x14ac:dyDescent="0.2">
      <c r="A137" s="4" t="s">
        <v>122</v>
      </c>
      <c r="C137" s="4" t="s">
        <v>81</v>
      </c>
      <c r="D137" s="4" t="s">
        <v>213</v>
      </c>
      <c r="E137" s="1"/>
    </row>
    <row r="138" spans="1:5" s="4" customFormat="1" x14ac:dyDescent="0.2">
      <c r="A138" s="4" t="s">
        <v>122</v>
      </c>
      <c r="C138" s="4" t="s">
        <v>81</v>
      </c>
      <c r="D138" s="4" t="s">
        <v>214</v>
      </c>
      <c r="E138" s="1"/>
    </row>
    <row r="139" spans="1:5" s="4" customFormat="1" x14ac:dyDescent="0.2">
      <c r="A139" s="4" t="s">
        <v>122</v>
      </c>
      <c r="C139" s="4" t="s">
        <v>81</v>
      </c>
      <c r="D139" s="4" t="s">
        <v>173</v>
      </c>
      <c r="E139" s="1"/>
    </row>
    <row r="140" spans="1:5" s="4" customFormat="1" x14ac:dyDescent="0.2">
      <c r="A140" s="4" t="s">
        <v>122</v>
      </c>
      <c r="C140" s="4" t="s">
        <v>81</v>
      </c>
      <c r="D140" s="4" t="s">
        <v>215</v>
      </c>
      <c r="E140" s="1"/>
    </row>
    <row r="141" spans="1:5" s="4" customFormat="1" x14ac:dyDescent="0.2">
      <c r="A141" s="4" t="s">
        <v>122</v>
      </c>
      <c r="C141" s="4" t="s">
        <v>81</v>
      </c>
      <c r="D141" s="4" t="s">
        <v>216</v>
      </c>
      <c r="E141" s="1"/>
    </row>
    <row r="142" spans="1:5" s="4" customFormat="1" x14ac:dyDescent="0.2">
      <c r="A142" s="4" t="s">
        <v>122</v>
      </c>
      <c r="C142" s="4" t="s">
        <v>81</v>
      </c>
      <c r="D142" s="4" t="s">
        <v>217</v>
      </c>
      <c r="E142" s="1"/>
    </row>
    <row r="143" spans="1:5" s="4" customFormat="1" x14ac:dyDescent="0.2">
      <c r="A143" s="4" t="s">
        <v>122</v>
      </c>
      <c r="C143" s="4" t="s">
        <v>81</v>
      </c>
      <c r="D143" s="4" t="s">
        <v>218</v>
      </c>
      <c r="E143" s="1" t="s">
        <v>299</v>
      </c>
    </row>
    <row r="144" spans="1:5" s="4" customFormat="1" x14ac:dyDescent="0.2">
      <c r="A144" s="4" t="s">
        <v>122</v>
      </c>
      <c r="C144" s="4" t="s">
        <v>81</v>
      </c>
      <c r="D144" s="4" t="s">
        <v>219</v>
      </c>
      <c r="E144" s="1" t="s">
        <v>299</v>
      </c>
    </row>
    <row r="145" spans="1:5" s="4" customFormat="1" x14ac:dyDescent="0.2">
      <c r="A145" s="4" t="s">
        <v>122</v>
      </c>
      <c r="C145" s="4" t="s">
        <v>81</v>
      </c>
      <c r="D145" s="4" t="s">
        <v>220</v>
      </c>
      <c r="E145" s="1" t="s">
        <v>299</v>
      </c>
    </row>
    <row r="146" spans="1:5" s="4" customFormat="1" x14ac:dyDescent="0.2">
      <c r="A146" s="4" t="s">
        <v>221</v>
      </c>
      <c r="E146" s="1" t="s">
        <v>292</v>
      </c>
    </row>
    <row r="147" spans="1:5" s="4" customFormat="1" x14ac:dyDescent="0.2">
      <c r="A147" s="4" t="s">
        <v>122</v>
      </c>
      <c r="C147" s="4" t="s">
        <v>81</v>
      </c>
      <c r="D147" s="4" t="s">
        <v>222</v>
      </c>
      <c r="E147" s="1"/>
    </row>
    <row r="148" spans="1:5" s="4" customFormat="1" x14ac:dyDescent="0.2">
      <c r="A148" s="4" t="s">
        <v>122</v>
      </c>
      <c r="C148" s="4" t="s">
        <v>81</v>
      </c>
      <c r="D148" s="4" t="s">
        <v>223</v>
      </c>
      <c r="E148" s="1"/>
    </row>
    <row r="149" spans="1:5" s="4" customFormat="1" x14ac:dyDescent="0.2">
      <c r="A149" s="4" t="s">
        <v>122</v>
      </c>
      <c r="C149" s="4" t="s">
        <v>81</v>
      </c>
      <c r="D149" s="4" t="s">
        <v>224</v>
      </c>
      <c r="E149" s="1"/>
    </row>
    <row r="150" spans="1:5" s="4" customFormat="1" x14ac:dyDescent="0.2">
      <c r="A150" s="4" t="s">
        <v>122</v>
      </c>
      <c r="C150" s="4" t="s">
        <v>81</v>
      </c>
      <c r="D150" s="4" t="s">
        <v>225</v>
      </c>
      <c r="E150" s="1"/>
    </row>
    <row r="151" spans="1:5" s="4" customFormat="1" x14ac:dyDescent="0.2">
      <c r="A151" s="4" t="s">
        <v>122</v>
      </c>
      <c r="C151" s="4" t="s">
        <v>81</v>
      </c>
      <c r="D151" s="4" t="s">
        <v>226</v>
      </c>
      <c r="E151" s="1" t="s">
        <v>299</v>
      </c>
    </row>
    <row r="152" spans="1:5" s="4" customFormat="1" x14ac:dyDescent="0.2">
      <c r="A152" s="4" t="s">
        <v>122</v>
      </c>
      <c r="C152" s="4" t="s">
        <v>81</v>
      </c>
      <c r="D152" s="4" t="s">
        <v>227</v>
      </c>
      <c r="E152" s="1" t="s">
        <v>299</v>
      </c>
    </row>
    <row r="153" spans="1:5" s="4" customFormat="1" x14ac:dyDescent="0.2">
      <c r="A153" s="4" t="s">
        <v>122</v>
      </c>
      <c r="C153" s="4" t="s">
        <v>81</v>
      </c>
      <c r="D153" s="4" t="s">
        <v>228</v>
      </c>
      <c r="E153" s="1" t="s">
        <v>299</v>
      </c>
    </row>
    <row r="154" spans="1:5" s="4" customFormat="1" x14ac:dyDescent="0.2">
      <c r="A154" s="4" t="s">
        <v>122</v>
      </c>
      <c r="C154" s="4" t="s">
        <v>81</v>
      </c>
      <c r="D154" s="4" t="s">
        <v>131</v>
      </c>
      <c r="E154" s="1"/>
    </row>
    <row r="155" spans="1:5" s="4" customFormat="1" x14ac:dyDescent="0.2">
      <c r="A155" s="4" t="s">
        <v>122</v>
      </c>
      <c r="C155" s="4" t="s">
        <v>81</v>
      </c>
      <c r="D155" s="4" t="s">
        <v>229</v>
      </c>
      <c r="E155" s="1"/>
    </row>
    <row r="156" spans="1:5" s="4" customFormat="1" x14ac:dyDescent="0.2">
      <c r="A156" s="4" t="s">
        <v>122</v>
      </c>
      <c r="C156" s="4" t="s">
        <v>81</v>
      </c>
      <c r="D156" s="4" t="s">
        <v>230</v>
      </c>
      <c r="E156" s="1"/>
    </row>
    <row r="157" spans="1:5" s="4" customFormat="1" x14ac:dyDescent="0.2">
      <c r="A157" s="4" t="s">
        <v>122</v>
      </c>
      <c r="C157" s="4" t="s">
        <v>81</v>
      </c>
      <c r="D157" s="4" t="s">
        <v>231</v>
      </c>
      <c r="E157" s="1"/>
    </row>
    <row r="158" spans="1:5" s="4" customFormat="1" x14ac:dyDescent="0.2">
      <c r="A158" s="4" t="s">
        <v>122</v>
      </c>
      <c r="C158" s="4" t="s">
        <v>81</v>
      </c>
      <c r="D158" s="4" t="s">
        <v>232</v>
      </c>
      <c r="E158" s="1" t="s">
        <v>299</v>
      </c>
    </row>
    <row r="159" spans="1:5" s="4" customFormat="1" x14ac:dyDescent="0.2">
      <c r="A159" s="4" t="s">
        <v>122</v>
      </c>
      <c r="C159" s="4" t="s">
        <v>81</v>
      </c>
      <c r="D159" s="4" t="s">
        <v>233</v>
      </c>
      <c r="E159" s="1" t="s">
        <v>299</v>
      </c>
    </row>
    <row r="160" spans="1:5" s="4" customFormat="1" x14ac:dyDescent="0.2">
      <c r="A160" s="4" t="s">
        <v>122</v>
      </c>
      <c r="C160" s="4" t="s">
        <v>81</v>
      </c>
      <c r="D160" s="4" t="s">
        <v>234</v>
      </c>
      <c r="E160" s="1" t="s">
        <v>299</v>
      </c>
    </row>
    <row r="161" spans="1:5" s="4" customFormat="1" x14ac:dyDescent="0.2">
      <c r="A161" s="4" t="s">
        <v>122</v>
      </c>
      <c r="C161" s="4" t="s">
        <v>81</v>
      </c>
      <c r="D161" s="4" t="s">
        <v>132</v>
      </c>
      <c r="E161" s="1"/>
    </row>
    <row r="162" spans="1:5" s="4" customFormat="1" x14ac:dyDescent="0.2">
      <c r="A162" s="4" t="s">
        <v>122</v>
      </c>
      <c r="C162" s="4" t="s">
        <v>81</v>
      </c>
      <c r="D162" s="4" t="s">
        <v>235</v>
      </c>
      <c r="E162" s="1"/>
    </row>
    <row r="163" spans="1:5" s="4" customFormat="1" x14ac:dyDescent="0.2">
      <c r="A163" s="4" t="s">
        <v>122</v>
      </c>
      <c r="C163" s="4" t="s">
        <v>81</v>
      </c>
      <c r="D163" s="4" t="s">
        <v>236</v>
      </c>
      <c r="E163" s="1"/>
    </row>
    <row r="164" spans="1:5" s="4" customFormat="1" x14ac:dyDescent="0.2">
      <c r="A164" s="4" t="s">
        <v>122</v>
      </c>
      <c r="C164" s="4" t="s">
        <v>81</v>
      </c>
      <c r="D164" s="4" t="s">
        <v>237</v>
      </c>
      <c r="E164" s="1"/>
    </row>
    <row r="165" spans="1:5" s="4" customFormat="1" x14ac:dyDescent="0.2">
      <c r="A165" s="4" t="s">
        <v>122</v>
      </c>
      <c r="C165" s="4" t="s">
        <v>81</v>
      </c>
      <c r="D165" s="4" t="s">
        <v>238</v>
      </c>
      <c r="E165" s="1" t="s">
        <v>299</v>
      </c>
    </row>
    <row r="166" spans="1:5" s="4" customFormat="1" x14ac:dyDescent="0.2">
      <c r="A166" s="4" t="s">
        <v>122</v>
      </c>
      <c r="C166" s="4" t="s">
        <v>81</v>
      </c>
      <c r="D166" s="4" t="s">
        <v>239</v>
      </c>
      <c r="E166" s="1" t="s">
        <v>299</v>
      </c>
    </row>
    <row r="167" spans="1:5" s="4" customFormat="1" x14ac:dyDescent="0.2">
      <c r="A167" s="4" t="s">
        <v>122</v>
      </c>
      <c r="C167" s="4" t="s">
        <v>81</v>
      </c>
      <c r="D167" s="4" t="s">
        <v>240</v>
      </c>
      <c r="E167" s="1" t="s">
        <v>299</v>
      </c>
    </row>
    <row r="168" spans="1:5" s="4" customFormat="1" x14ac:dyDescent="0.2">
      <c r="A168" s="4" t="s">
        <v>122</v>
      </c>
      <c r="C168" s="4" t="s">
        <v>81</v>
      </c>
      <c r="D168" s="4" t="s">
        <v>133</v>
      </c>
      <c r="E168" s="1"/>
    </row>
    <row r="169" spans="1:5" s="4" customFormat="1" x14ac:dyDescent="0.2">
      <c r="A169" s="4" t="s">
        <v>122</v>
      </c>
      <c r="C169" s="4" t="s">
        <v>81</v>
      </c>
      <c r="D169" s="4" t="s">
        <v>241</v>
      </c>
      <c r="E169" s="1"/>
    </row>
    <row r="170" spans="1:5" s="4" customFormat="1" x14ac:dyDescent="0.2">
      <c r="A170" s="4" t="s">
        <v>122</v>
      </c>
      <c r="C170" s="4" t="s">
        <v>81</v>
      </c>
      <c r="D170" s="4" t="s">
        <v>242</v>
      </c>
      <c r="E170" s="1"/>
    </row>
    <row r="171" spans="1:5" s="4" customFormat="1" x14ac:dyDescent="0.2">
      <c r="A171" s="4" t="s">
        <v>122</v>
      </c>
      <c r="C171" s="4" t="s">
        <v>81</v>
      </c>
      <c r="D171" s="4" t="s">
        <v>243</v>
      </c>
      <c r="E171" s="1"/>
    </row>
    <row r="172" spans="1:5" s="4" customFormat="1" x14ac:dyDescent="0.2">
      <c r="A172" s="4" t="s">
        <v>122</v>
      </c>
      <c r="C172" s="4" t="s">
        <v>81</v>
      </c>
      <c r="D172" s="4" t="s">
        <v>244</v>
      </c>
      <c r="E172" s="1" t="s">
        <v>299</v>
      </c>
    </row>
    <row r="173" spans="1:5" s="4" customFormat="1" x14ac:dyDescent="0.2">
      <c r="A173" s="4" t="s">
        <v>122</v>
      </c>
      <c r="C173" s="4" t="s">
        <v>81</v>
      </c>
      <c r="D173" s="4" t="s">
        <v>245</v>
      </c>
      <c r="E173" s="1" t="s">
        <v>299</v>
      </c>
    </row>
    <row r="174" spans="1:5" s="4" customFormat="1" x14ac:dyDescent="0.2">
      <c r="A174" s="4" t="s">
        <v>122</v>
      </c>
      <c r="C174" s="4" t="s">
        <v>81</v>
      </c>
      <c r="D174" s="4" t="s">
        <v>246</v>
      </c>
      <c r="E174" s="1" t="s">
        <v>299</v>
      </c>
    </row>
    <row r="175" spans="1:5" s="4" customFormat="1" x14ac:dyDescent="0.2">
      <c r="A175" s="4" t="s">
        <v>122</v>
      </c>
      <c r="C175" s="4" t="s">
        <v>81</v>
      </c>
      <c r="D175" s="4" t="s">
        <v>247</v>
      </c>
      <c r="E175" s="1"/>
    </row>
    <row r="176" spans="1:5" s="4" customFormat="1" x14ac:dyDescent="0.2">
      <c r="A176" s="4" t="s">
        <v>122</v>
      </c>
      <c r="C176" s="4" t="s">
        <v>81</v>
      </c>
      <c r="D176" s="4" t="s">
        <v>136</v>
      </c>
      <c r="E176" s="1"/>
    </row>
    <row r="177" spans="1:6" x14ac:dyDescent="0.2">
      <c r="A177" s="4" t="s">
        <v>248</v>
      </c>
      <c r="C177" s="4" t="s">
        <v>75</v>
      </c>
      <c r="D177" s="12" t="s">
        <v>249</v>
      </c>
      <c r="E177" s="11" t="s">
        <v>304</v>
      </c>
    </row>
    <row r="178" spans="1:6" s="4" customFormat="1" x14ac:dyDescent="0.2">
      <c r="A178" s="4" t="s">
        <v>250</v>
      </c>
      <c r="C178" s="4" t="s">
        <v>71</v>
      </c>
      <c r="D178" s="4" t="s">
        <v>251</v>
      </c>
      <c r="E178" s="1"/>
      <c r="F178" s="1"/>
    </row>
    <row r="179" spans="1:6" s="4" customFormat="1" x14ac:dyDescent="0.2">
      <c r="A179" s="4" t="s">
        <v>250</v>
      </c>
      <c r="C179" s="4" t="s">
        <v>71</v>
      </c>
      <c r="D179" s="4" t="s">
        <v>252</v>
      </c>
      <c r="E179" s="1"/>
    </row>
    <row r="180" spans="1:6" s="4" customFormat="1" x14ac:dyDescent="0.2"/>
  </sheetData>
  <autoFilter ref="A1:E179" xr:uid="{2D060D8C-4EED-4542-8F32-F5B486C2F6FF}"/>
  <dataConsolidate/>
  <phoneticPr fontId="3" type="noConversion"/>
  <dataValidations count="10">
    <dataValidation type="whole" allowBlank="1" showInputMessage="1" showErrorMessage="1" sqref="B14 B19" xr:uid="{D903EB2D-8D90-414E-96CE-7EB5D8DD7C6A}">
      <formula1>1000000000</formula1>
      <formula2>9999999999</formula2>
    </dataValidation>
    <dataValidation type="list" allowBlank="1" showInputMessage="1" showErrorMessage="1" sqref="B62" xr:uid="{C4C41565-8DF7-4937-A82C-5938DE62488C}">
      <formula1>"MRR, IPCC, EPA, Other"</formula1>
    </dataValidation>
    <dataValidation type="custom" allowBlank="1" showInputMessage="1" showErrorMessage="1" sqref="B17 B8:B10 B12:B13 B3:B4" xr:uid="{255DC807-580C-478A-8D86-B2B52FD81B0A}">
      <formula1>ISTEXT(B3)</formula1>
    </dataValidation>
    <dataValidation type="custom" allowBlank="1" showInputMessage="1" showErrorMessage="1" sqref="B11 B25 B79:B92 B98:B103 B105:B110 B112:B177 B95 B47:B51 B53:B58 B60:B61 B74:B75" xr:uid="{21AC7D05-0C43-4226-982F-5C65E1307B7E}">
      <formula1>ISNUMBER(B11)</formula1>
    </dataValidation>
    <dataValidation type="textLength" allowBlank="1" showInputMessage="1" showErrorMessage="1" sqref="B78" xr:uid="{44B3FB40-901C-4432-9EF2-02C99B371814}">
      <formula1>4</formula1>
      <formula2>4</formula2>
    </dataValidation>
    <dataValidation type="date" allowBlank="1" showInputMessage="1" showErrorMessage="1" sqref="B16 B21:B22" xr:uid="{23FBD57E-398F-4D10-A03C-19C72EDD2DB7}">
      <formula1>32874</formula1>
      <formula2>2958465</formula2>
    </dataValidation>
    <dataValidation type="list" allowBlank="1" showInputMessage="1" showErrorMessage="1" sqref="B27 B29 B31:B45 B52 B59 B2" xr:uid="{BF05ACBB-BAB5-4261-B0EA-902E1E8F947C}">
      <formula1>"Yes, No"</formula1>
    </dataValidation>
    <dataValidation type="list" allowBlank="1" showInputMessage="1" showErrorMessage="1" sqref="B23" xr:uid="{D1FC13A3-7ADB-4711-9B8F-026464C00E86}">
      <formula1>"Equity Share,Financial Control, Operational Control"</formula1>
    </dataValidation>
    <dataValidation allowBlank="1" showInputMessage="1" showErrorMessage="1" sqref="B63" xr:uid="{55B02158-41E4-42E0-9509-3BD30212F60A}"/>
    <dataValidation type="list" allowBlank="1" showInputMessage="1" showErrorMessage="1" sqref="B72:B73" xr:uid="{41CA969B-EBC1-4756-ACB1-3F28F000784F}">
      <formula1>"Renewable Electricity, Renewable Gas"</formula1>
    </dataValidation>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2">
        <x14:dataValidation type="list" allowBlank="1" showInputMessage="1" showErrorMessage="1" xr:uid="{45D70DE5-0686-4EB5-AF7A-4F99F572EBA7}">
          <x14:formula1>
            <xm:f>'NAICS Code Dropdowns'!$A$1:$A$20</xm:f>
          </x14:formula1>
          <xm:sqref>B5</xm:sqref>
        </x14:dataValidation>
        <x14:dataValidation type="list" allowBlank="1" showInputMessage="1" showErrorMessage="1" xr:uid="{BB64971F-E07C-49BB-8D1E-019E517F6D59}">
          <x14:formula1>
            <xm:f>'Scope 2 Sector Dropdowns'!$A$2:$A$11</xm:f>
          </x14:formula1>
          <xm:sqref>B96</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88947E-CC2F-44CB-9384-70E0D718EA02}">
  <dimension ref="A1:A20"/>
  <sheetViews>
    <sheetView workbookViewId="0">
      <selection activeCell="H35" sqref="H35"/>
    </sheetView>
  </sheetViews>
  <sheetFormatPr defaultRowHeight="12.75" x14ac:dyDescent="0.2"/>
  <cols>
    <col min="2" max="2" width="8.85546875" customWidth="1"/>
  </cols>
  <sheetData>
    <row r="1" spans="1:1" x14ac:dyDescent="0.2">
      <c r="A1" t="s">
        <v>253</v>
      </c>
    </row>
    <row r="2" spans="1:1" x14ac:dyDescent="0.2">
      <c r="A2" t="s">
        <v>254</v>
      </c>
    </row>
    <row r="3" spans="1:1" x14ac:dyDescent="0.2">
      <c r="A3" t="s">
        <v>255</v>
      </c>
    </row>
    <row r="4" spans="1:1" x14ac:dyDescent="0.2">
      <c r="A4" t="s">
        <v>256</v>
      </c>
    </row>
    <row r="5" spans="1:1" x14ac:dyDescent="0.2">
      <c r="A5" t="s">
        <v>257</v>
      </c>
    </row>
    <row r="6" spans="1:1" x14ac:dyDescent="0.2">
      <c r="A6" t="s">
        <v>258</v>
      </c>
    </row>
    <row r="7" spans="1:1" x14ac:dyDescent="0.2">
      <c r="A7" t="s">
        <v>259</v>
      </c>
    </row>
    <row r="8" spans="1:1" x14ac:dyDescent="0.2">
      <c r="A8" t="s">
        <v>260</v>
      </c>
    </row>
    <row r="9" spans="1:1" x14ac:dyDescent="0.2">
      <c r="A9" t="s">
        <v>261</v>
      </c>
    </row>
    <row r="10" spans="1:1" x14ac:dyDescent="0.2">
      <c r="A10" t="s">
        <v>262</v>
      </c>
    </row>
    <row r="11" spans="1:1" x14ac:dyDescent="0.2">
      <c r="A11" t="s">
        <v>263</v>
      </c>
    </row>
    <row r="12" spans="1:1" x14ac:dyDescent="0.2">
      <c r="A12" t="s">
        <v>264</v>
      </c>
    </row>
    <row r="13" spans="1:1" x14ac:dyDescent="0.2">
      <c r="A13" t="s">
        <v>265</v>
      </c>
    </row>
    <row r="14" spans="1:1" x14ac:dyDescent="0.2">
      <c r="A14" t="s">
        <v>266</v>
      </c>
    </row>
    <row r="15" spans="1:1" x14ac:dyDescent="0.2">
      <c r="A15" t="s">
        <v>267</v>
      </c>
    </row>
    <row r="16" spans="1:1" x14ac:dyDescent="0.2">
      <c r="A16" t="s">
        <v>268</v>
      </c>
    </row>
    <row r="17" spans="1:1" x14ac:dyDescent="0.2">
      <c r="A17" t="s">
        <v>269</v>
      </c>
    </row>
    <row r="18" spans="1:1" x14ac:dyDescent="0.2">
      <c r="A18" t="s">
        <v>270</v>
      </c>
    </row>
    <row r="19" spans="1:1" x14ac:dyDescent="0.2">
      <c r="A19" t="s">
        <v>271</v>
      </c>
    </row>
    <row r="20" spans="1:1" x14ac:dyDescent="0.2">
      <c r="A20" t="s">
        <v>272</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E9587A-0281-402B-A90F-BDF4971D4784}">
  <dimension ref="A1:A11"/>
  <sheetViews>
    <sheetView workbookViewId="0">
      <selection activeCell="A6" sqref="A6"/>
    </sheetView>
  </sheetViews>
  <sheetFormatPr defaultRowHeight="12.75" x14ac:dyDescent="0.2"/>
  <sheetData>
    <row r="1" spans="1:1" x14ac:dyDescent="0.2">
      <c r="A1" t="s">
        <v>273</v>
      </c>
    </row>
    <row r="2" spans="1:1" x14ac:dyDescent="0.2">
      <c r="A2" t="s">
        <v>274</v>
      </c>
    </row>
    <row r="3" spans="1:1" x14ac:dyDescent="0.2">
      <c r="A3" t="s">
        <v>275</v>
      </c>
    </row>
    <row r="4" spans="1:1" x14ac:dyDescent="0.2">
      <c r="A4" t="s">
        <v>276</v>
      </c>
    </row>
    <row r="5" spans="1:1" x14ac:dyDescent="0.2">
      <c r="A5" t="s">
        <v>277</v>
      </c>
    </row>
    <row r="6" spans="1:1" x14ac:dyDescent="0.2">
      <c r="A6" t="s">
        <v>278</v>
      </c>
    </row>
    <row r="7" spans="1:1" x14ac:dyDescent="0.2">
      <c r="A7" t="s">
        <v>279</v>
      </c>
    </row>
    <row r="8" spans="1:1" x14ac:dyDescent="0.2">
      <c r="A8" t="s">
        <v>280</v>
      </c>
    </row>
    <row r="9" spans="1:1" x14ac:dyDescent="0.2">
      <c r="A9" t="s">
        <v>281</v>
      </c>
    </row>
    <row r="10" spans="1:1" x14ac:dyDescent="0.2">
      <c r="A10" t="s">
        <v>282</v>
      </c>
    </row>
    <row r="11" spans="1:1" x14ac:dyDescent="0.2">
      <c r="A11" t="s">
        <v>283</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EE2197B1E3C7B478073C1848E29B174" ma:contentTypeVersion="19" ma:contentTypeDescription="Create a new document." ma:contentTypeScope="" ma:versionID="164da230eb796748ab08947e04c4893a">
  <xsd:schema xmlns:xsd="http://www.w3.org/2001/XMLSchema" xmlns:xs="http://www.w3.org/2001/XMLSchema" xmlns:p="http://schemas.microsoft.com/office/2006/metadata/properties" xmlns:ns2="334a9d10-5ff9-4a55-8132-061f6ccb6ae7" xmlns:ns3="575d4c74-6b7a-453c-b9ec-ff2a6a11e5d8" targetNamespace="http://schemas.microsoft.com/office/2006/metadata/properties" ma:root="true" ma:fieldsID="42310fd6ddc2482670392e1c230badaf" ns2:_="" ns3:_="">
    <xsd:import namespace="334a9d10-5ff9-4a55-8132-061f6ccb6ae7"/>
    <xsd:import namespace="575d4c74-6b7a-453c-b9ec-ff2a6a11e5d8"/>
    <xsd:element name="properties">
      <xsd:complexType>
        <xsd:sequence>
          <xsd:element name="documentManagement">
            <xsd:complexType>
              <xsd:all>
                <xsd:element ref="ns2:Co_x002d_Lead" minOccurs="0"/>
                <xsd:element ref="ns2:Co_x002d_Lead0" minOccurs="0"/>
                <xsd:element ref="ns2:MediaServiceMetadata" minOccurs="0"/>
                <xsd:element ref="ns2:MediaServiceFastMetadata" minOccurs="0"/>
                <xsd:element ref="ns2:MediaServiceObjectDetectorVersions" minOccurs="0"/>
                <xsd:element ref="ns3:SharedWithUsers" minOccurs="0"/>
                <xsd:element ref="ns3:SharedWithDetails" minOccurs="0"/>
                <xsd:element ref="ns2:Lead" minOccurs="0"/>
                <xsd:element ref="ns2:Co_x002d_Lead1" minOccurs="0"/>
                <xsd:element ref="ns2:Details"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4a9d10-5ff9-4a55-8132-061f6ccb6ae7" elementFormDefault="qualified">
    <xsd:import namespace="http://schemas.microsoft.com/office/2006/documentManagement/types"/>
    <xsd:import namespace="http://schemas.microsoft.com/office/infopath/2007/PartnerControls"/>
    <xsd:element name="Co_x002d_Lead" ma:index="8" nillable="true" ma:displayName="Co-Lead" ma:format="Dropdown" ma:list="UserInfo" ma:SharePointGroup="0" ma:internalName="Co_x002d_Lea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_x002d_Lead0" ma:index="9" nillable="true" ma:displayName="Co-Lead " ma:format="Dropdown" ma:list="UserInfo" ma:SharePointGroup="0" ma:internalName="Co_x002d_Lead0">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Lead" ma:index="15" nillable="true" ma:displayName="Lead" ma:format="Dropdown" ma:list="UserInfo" ma:SharePointGroup="0" ma:internalName="Lea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_x002d_Lead1" ma:index="16" nillable="true" ma:displayName="Co- Lead" ma:format="Dropdown" ma:list="UserInfo" ma:SharePointGroup="0" ma:internalName="Co_x002d_Lead1">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tails" ma:index="17" nillable="true" ma:displayName="Details" ma:format="Dropdown" ma:internalName="Details">
      <xsd:simpleType>
        <xsd:restriction base="dms:Note">
          <xsd:maxLength value="255"/>
        </xsd:restrictio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b5d298e1-810f-4711-8be9-ef4702f2a38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75d4c74-6b7a-453c-b9ec-ff2a6a11e5d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bfb13c55-0ff2-4775-aa3c-fa6362e9e789}" ma:internalName="TaxCatchAll" ma:showField="CatchAllData" ma:web="575d4c74-6b7a-453c-b9ec-ff2a6a11e5d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34a9d10-5ff9-4a55-8132-061f6ccb6ae7">
      <Terms xmlns="http://schemas.microsoft.com/office/infopath/2007/PartnerControls"/>
    </lcf76f155ced4ddcb4097134ff3c332f>
    <TaxCatchAll xmlns="575d4c74-6b7a-453c-b9ec-ff2a6a11e5d8" xsi:nil="true"/>
    <Co_x002d_Lead0 xmlns="334a9d10-5ff9-4a55-8132-061f6ccb6ae7">
      <UserInfo>
        <DisplayName/>
        <AccountId xsi:nil="true"/>
        <AccountType/>
      </UserInfo>
    </Co_x002d_Lead0>
    <Co_x002d_Lead1 xmlns="334a9d10-5ff9-4a55-8132-061f6ccb6ae7">
      <UserInfo>
        <DisplayName/>
        <AccountId xsi:nil="true"/>
        <AccountType/>
      </UserInfo>
    </Co_x002d_Lead1>
    <Details xmlns="334a9d10-5ff9-4a55-8132-061f6ccb6ae7" xsi:nil="true"/>
    <Lead xmlns="334a9d10-5ff9-4a55-8132-061f6ccb6ae7">
      <UserInfo>
        <DisplayName/>
        <AccountId xsi:nil="true"/>
        <AccountType/>
      </UserInfo>
    </Lead>
    <Co_x002d_Lead xmlns="334a9d10-5ff9-4a55-8132-061f6ccb6ae7">
      <UserInfo>
        <DisplayName/>
        <AccountId xsi:nil="true"/>
        <AccountType/>
      </UserInfo>
    </Co_x002d_Lead>
  </documentManagement>
</p:properties>
</file>

<file path=customXml/itemProps1.xml><?xml version="1.0" encoding="utf-8"?>
<ds:datastoreItem xmlns:ds="http://schemas.openxmlformats.org/officeDocument/2006/customXml" ds:itemID="{FF2D4FA3-1198-48C7-9F0E-1C6E7B333CB6}">
  <ds:schemaRefs>
    <ds:schemaRef ds:uri="http://schemas.microsoft.com/sharepoint/v3/contenttype/forms"/>
  </ds:schemaRefs>
</ds:datastoreItem>
</file>

<file path=customXml/itemProps2.xml><?xml version="1.0" encoding="utf-8"?>
<ds:datastoreItem xmlns:ds="http://schemas.openxmlformats.org/officeDocument/2006/customXml" ds:itemID="{8FAEF01D-76A6-4EFD-8253-5C0C175359CC}"/>
</file>

<file path=customXml/itemProps3.xml><?xml version="1.0" encoding="utf-8"?>
<ds:datastoreItem xmlns:ds="http://schemas.openxmlformats.org/officeDocument/2006/customXml" ds:itemID="{A01ABB5C-515E-492C-AFFF-CD66F1211A71}">
  <ds:schemaRefs>
    <ds:schemaRef ds:uri="http://schemas.microsoft.com/office/2006/metadata/properties"/>
    <ds:schemaRef ds:uri="http://schemas.microsoft.com/office/infopath/2007/PartnerControls"/>
    <ds:schemaRef ds:uri="fe974bdb-2828-4115-ade2-a87504f4fdb8"/>
    <ds:schemaRef ds:uri="a7bd6d8d-f0b9-4d54-a6f9-fda69f1608f1"/>
  </ds:schemaRefs>
</ds:datastoreItem>
</file>

<file path=docMetadata/LabelInfo.xml><?xml version="1.0" encoding="utf-8"?>
<clbl:labelList xmlns:clbl="http://schemas.microsoft.com/office/2020/mipLabelMetadata">
  <clbl:label id="{59096ad9-8b60-446a-90b7-017dbb9421a3}" enabled="1" method="Standard" siteId="{3d234255-e20f-4205-88a5-9658a402999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Read Me First</vt:lpstr>
      <vt:lpstr>Form</vt:lpstr>
      <vt:lpstr>NAICS Code Dropdowns</vt:lpstr>
      <vt:lpstr>Scope 2 Sector Dropdowns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Magali Delmas</dc:creator>
  <cp:keywords/>
  <dc:description/>
  <cp:lastModifiedBy>Herron, Seth</cp:lastModifiedBy>
  <cp:revision/>
  <dcterms:created xsi:type="dcterms:W3CDTF">2025-09-15T17:13:53Z</dcterms:created>
  <dcterms:modified xsi:type="dcterms:W3CDTF">2025-10-22T20:57:59Z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0x0101003EE2197B1E3C7B478073C1848E29B174</vt:lpwstr>
  </property>
  <property fmtid="{D5CDD505-2E9C-101B-9397-08002B2CF9AE}" pid="3" name="MediaServiceImageTags">
    <vt:lpwstr/>
  </property>
</Properties>
</file>